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60" r:id="rId7"/>
    <p:sldId id="259"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3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BA01C5-16AD-68D9-CC5D-759370734E86}" v="2" dt="2024-06-27T10:15:51.25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C57F-97B3-6830-2F96-4B772D667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58FD3B-32B7-03BD-3E3D-5552A9EE7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D179EF-7FBF-1786-09ED-59DEF05522A6}"/>
              </a:ext>
            </a:extLst>
          </p:cNvPr>
          <p:cNvSpPr>
            <a:spLocks noGrp="1"/>
          </p:cNvSpPr>
          <p:nvPr>
            <p:ph type="dt" sz="half" idx="10"/>
          </p:nvPr>
        </p:nvSpPr>
        <p:spPr/>
        <p:txBody>
          <a:bodyPr/>
          <a:lstStyle/>
          <a:p>
            <a:fld id="{0077A75F-5D16-4105-9D5F-C0D808C1429F}" type="datetimeFigureOut">
              <a:rPr lang="en-US" smtClean="0"/>
              <a:t>9/30/2024</a:t>
            </a:fld>
            <a:endParaRPr lang="en-US"/>
          </a:p>
        </p:txBody>
      </p:sp>
      <p:sp>
        <p:nvSpPr>
          <p:cNvPr id="5" name="Footer Placeholder 4">
            <a:extLst>
              <a:ext uri="{FF2B5EF4-FFF2-40B4-BE49-F238E27FC236}">
                <a16:creationId xmlns:a16="http://schemas.microsoft.com/office/drawing/2014/main" id="{6E1CA40B-ADEE-07DB-107C-2B2B62848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2B081-2CA2-DD96-B786-58B42CA7936B}"/>
              </a:ext>
            </a:extLst>
          </p:cNvPr>
          <p:cNvSpPr>
            <a:spLocks noGrp="1"/>
          </p:cNvSpPr>
          <p:nvPr>
            <p:ph type="sldNum" sz="quarter" idx="12"/>
          </p:nvPr>
        </p:nvSpPr>
        <p:spPr/>
        <p:txBody>
          <a:bodyPr/>
          <a:lstStyle/>
          <a:p>
            <a:fld id="{F24F9C5B-9646-49C5-8464-61FCC954970D}" type="slidenum">
              <a:rPr lang="en-US" smtClean="0"/>
              <a:t>‹#›</a:t>
            </a:fld>
            <a:endParaRPr lang="en-US"/>
          </a:p>
        </p:txBody>
      </p:sp>
    </p:spTree>
    <p:extLst>
      <p:ext uri="{BB962C8B-B14F-4D97-AF65-F5344CB8AC3E}">
        <p14:creationId xmlns:p14="http://schemas.microsoft.com/office/powerpoint/2010/main" val="302321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21BFF-5C11-B326-BF10-3D2F3AF02D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DDAFCF-C9EE-FF21-2E5D-9BB48D96CC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18EC0-8746-A82F-0D6C-9F7C94B3E856}"/>
              </a:ext>
            </a:extLst>
          </p:cNvPr>
          <p:cNvSpPr>
            <a:spLocks noGrp="1"/>
          </p:cNvSpPr>
          <p:nvPr>
            <p:ph type="dt" sz="half" idx="10"/>
          </p:nvPr>
        </p:nvSpPr>
        <p:spPr/>
        <p:txBody>
          <a:bodyPr/>
          <a:lstStyle/>
          <a:p>
            <a:fld id="{0077A75F-5D16-4105-9D5F-C0D808C1429F}" type="datetimeFigureOut">
              <a:rPr lang="en-US" smtClean="0"/>
              <a:t>9/30/2024</a:t>
            </a:fld>
            <a:endParaRPr lang="en-US"/>
          </a:p>
        </p:txBody>
      </p:sp>
      <p:sp>
        <p:nvSpPr>
          <p:cNvPr id="5" name="Footer Placeholder 4">
            <a:extLst>
              <a:ext uri="{FF2B5EF4-FFF2-40B4-BE49-F238E27FC236}">
                <a16:creationId xmlns:a16="http://schemas.microsoft.com/office/drawing/2014/main" id="{E0A9A233-4E1E-C521-9A7E-AB3018DF2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FE8DA-C05A-92E2-A73F-652AAF897484}"/>
              </a:ext>
            </a:extLst>
          </p:cNvPr>
          <p:cNvSpPr>
            <a:spLocks noGrp="1"/>
          </p:cNvSpPr>
          <p:nvPr>
            <p:ph type="sldNum" sz="quarter" idx="12"/>
          </p:nvPr>
        </p:nvSpPr>
        <p:spPr/>
        <p:txBody>
          <a:bodyPr/>
          <a:lstStyle/>
          <a:p>
            <a:fld id="{F24F9C5B-9646-49C5-8464-61FCC954970D}" type="slidenum">
              <a:rPr lang="en-US" smtClean="0"/>
              <a:t>‹#›</a:t>
            </a:fld>
            <a:endParaRPr lang="en-US"/>
          </a:p>
        </p:txBody>
      </p:sp>
    </p:spTree>
    <p:extLst>
      <p:ext uri="{BB962C8B-B14F-4D97-AF65-F5344CB8AC3E}">
        <p14:creationId xmlns:p14="http://schemas.microsoft.com/office/powerpoint/2010/main" val="140765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BE3275-E68A-0186-AED5-C8111E706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571587-D7CD-6351-675B-E2F4A52137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01B7F-DD36-ADBE-11B5-AD64381B0457}"/>
              </a:ext>
            </a:extLst>
          </p:cNvPr>
          <p:cNvSpPr>
            <a:spLocks noGrp="1"/>
          </p:cNvSpPr>
          <p:nvPr>
            <p:ph type="dt" sz="half" idx="10"/>
          </p:nvPr>
        </p:nvSpPr>
        <p:spPr/>
        <p:txBody>
          <a:bodyPr/>
          <a:lstStyle/>
          <a:p>
            <a:fld id="{0077A75F-5D16-4105-9D5F-C0D808C1429F}" type="datetimeFigureOut">
              <a:rPr lang="en-US" smtClean="0"/>
              <a:t>9/30/2024</a:t>
            </a:fld>
            <a:endParaRPr lang="en-US"/>
          </a:p>
        </p:txBody>
      </p:sp>
      <p:sp>
        <p:nvSpPr>
          <p:cNvPr id="5" name="Footer Placeholder 4">
            <a:extLst>
              <a:ext uri="{FF2B5EF4-FFF2-40B4-BE49-F238E27FC236}">
                <a16:creationId xmlns:a16="http://schemas.microsoft.com/office/drawing/2014/main" id="{2C41FF63-D395-E440-B128-000FADDD6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E2842-923C-6740-1A83-7416447EA427}"/>
              </a:ext>
            </a:extLst>
          </p:cNvPr>
          <p:cNvSpPr>
            <a:spLocks noGrp="1"/>
          </p:cNvSpPr>
          <p:nvPr>
            <p:ph type="sldNum" sz="quarter" idx="12"/>
          </p:nvPr>
        </p:nvSpPr>
        <p:spPr/>
        <p:txBody>
          <a:bodyPr/>
          <a:lstStyle/>
          <a:p>
            <a:fld id="{F24F9C5B-9646-49C5-8464-61FCC954970D}" type="slidenum">
              <a:rPr lang="en-US" smtClean="0"/>
              <a:t>‹#›</a:t>
            </a:fld>
            <a:endParaRPr lang="en-US"/>
          </a:p>
        </p:txBody>
      </p:sp>
    </p:spTree>
    <p:extLst>
      <p:ext uri="{BB962C8B-B14F-4D97-AF65-F5344CB8AC3E}">
        <p14:creationId xmlns:p14="http://schemas.microsoft.com/office/powerpoint/2010/main" val="124972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6CAC-BC82-04F2-B06F-C52CA2BEB4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14F84-C2C0-600E-020E-4F4A47724B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0F398-D28E-D1FF-1251-EF65DD161F90}"/>
              </a:ext>
            </a:extLst>
          </p:cNvPr>
          <p:cNvSpPr>
            <a:spLocks noGrp="1"/>
          </p:cNvSpPr>
          <p:nvPr>
            <p:ph type="dt" sz="half" idx="10"/>
          </p:nvPr>
        </p:nvSpPr>
        <p:spPr/>
        <p:txBody>
          <a:bodyPr/>
          <a:lstStyle/>
          <a:p>
            <a:fld id="{0077A75F-5D16-4105-9D5F-C0D808C1429F}" type="datetimeFigureOut">
              <a:rPr lang="en-US" smtClean="0"/>
              <a:t>9/30/2024</a:t>
            </a:fld>
            <a:endParaRPr lang="en-US"/>
          </a:p>
        </p:txBody>
      </p:sp>
      <p:sp>
        <p:nvSpPr>
          <p:cNvPr id="5" name="Footer Placeholder 4">
            <a:extLst>
              <a:ext uri="{FF2B5EF4-FFF2-40B4-BE49-F238E27FC236}">
                <a16:creationId xmlns:a16="http://schemas.microsoft.com/office/drawing/2014/main" id="{2D3EB3F7-32B5-797B-03D0-C4E26C004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5CB93-E6B5-0AE8-DD33-1D0D5B6D06FA}"/>
              </a:ext>
            </a:extLst>
          </p:cNvPr>
          <p:cNvSpPr>
            <a:spLocks noGrp="1"/>
          </p:cNvSpPr>
          <p:nvPr>
            <p:ph type="sldNum" sz="quarter" idx="12"/>
          </p:nvPr>
        </p:nvSpPr>
        <p:spPr/>
        <p:txBody>
          <a:bodyPr/>
          <a:lstStyle/>
          <a:p>
            <a:fld id="{F24F9C5B-9646-49C5-8464-61FCC954970D}" type="slidenum">
              <a:rPr lang="en-US" smtClean="0"/>
              <a:t>‹#›</a:t>
            </a:fld>
            <a:endParaRPr lang="en-US"/>
          </a:p>
        </p:txBody>
      </p:sp>
    </p:spTree>
    <p:extLst>
      <p:ext uri="{BB962C8B-B14F-4D97-AF65-F5344CB8AC3E}">
        <p14:creationId xmlns:p14="http://schemas.microsoft.com/office/powerpoint/2010/main" val="164545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2A3A-6E11-82FC-C88A-24F5B3E5DC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FF79A8-0E1D-2209-6904-9910AFFAE4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FA3C9A-0CD5-ABFB-9564-A76EE2440FEB}"/>
              </a:ext>
            </a:extLst>
          </p:cNvPr>
          <p:cNvSpPr>
            <a:spLocks noGrp="1"/>
          </p:cNvSpPr>
          <p:nvPr>
            <p:ph type="dt" sz="half" idx="10"/>
          </p:nvPr>
        </p:nvSpPr>
        <p:spPr/>
        <p:txBody>
          <a:bodyPr/>
          <a:lstStyle/>
          <a:p>
            <a:fld id="{0077A75F-5D16-4105-9D5F-C0D808C1429F}" type="datetimeFigureOut">
              <a:rPr lang="en-US" smtClean="0"/>
              <a:t>9/30/2024</a:t>
            </a:fld>
            <a:endParaRPr lang="en-US"/>
          </a:p>
        </p:txBody>
      </p:sp>
      <p:sp>
        <p:nvSpPr>
          <p:cNvPr id="5" name="Footer Placeholder 4">
            <a:extLst>
              <a:ext uri="{FF2B5EF4-FFF2-40B4-BE49-F238E27FC236}">
                <a16:creationId xmlns:a16="http://schemas.microsoft.com/office/drawing/2014/main" id="{DB987FA0-5205-CC58-4C1C-537FFA852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9264F-B305-4894-5732-372F23B11F37}"/>
              </a:ext>
            </a:extLst>
          </p:cNvPr>
          <p:cNvSpPr>
            <a:spLocks noGrp="1"/>
          </p:cNvSpPr>
          <p:nvPr>
            <p:ph type="sldNum" sz="quarter" idx="12"/>
          </p:nvPr>
        </p:nvSpPr>
        <p:spPr/>
        <p:txBody>
          <a:bodyPr/>
          <a:lstStyle/>
          <a:p>
            <a:fld id="{F24F9C5B-9646-49C5-8464-61FCC954970D}" type="slidenum">
              <a:rPr lang="en-US" smtClean="0"/>
              <a:t>‹#›</a:t>
            </a:fld>
            <a:endParaRPr lang="en-US"/>
          </a:p>
        </p:txBody>
      </p:sp>
    </p:spTree>
    <p:extLst>
      <p:ext uri="{BB962C8B-B14F-4D97-AF65-F5344CB8AC3E}">
        <p14:creationId xmlns:p14="http://schemas.microsoft.com/office/powerpoint/2010/main" val="133473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C501D-23B0-37D7-06D8-D2424CC414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44922-BE6E-A9F4-03DE-BDF0A5265D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967E95-290B-0ED5-0791-21A34E8FCA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0543E8-347B-27B3-46AF-AEA2FE58D309}"/>
              </a:ext>
            </a:extLst>
          </p:cNvPr>
          <p:cNvSpPr>
            <a:spLocks noGrp="1"/>
          </p:cNvSpPr>
          <p:nvPr>
            <p:ph type="dt" sz="half" idx="10"/>
          </p:nvPr>
        </p:nvSpPr>
        <p:spPr/>
        <p:txBody>
          <a:bodyPr/>
          <a:lstStyle/>
          <a:p>
            <a:fld id="{0077A75F-5D16-4105-9D5F-C0D808C1429F}" type="datetimeFigureOut">
              <a:rPr lang="en-US" smtClean="0"/>
              <a:t>9/30/2024</a:t>
            </a:fld>
            <a:endParaRPr lang="en-US"/>
          </a:p>
        </p:txBody>
      </p:sp>
      <p:sp>
        <p:nvSpPr>
          <p:cNvPr id="6" name="Footer Placeholder 5">
            <a:extLst>
              <a:ext uri="{FF2B5EF4-FFF2-40B4-BE49-F238E27FC236}">
                <a16:creationId xmlns:a16="http://schemas.microsoft.com/office/drawing/2014/main" id="{2E437D68-38F0-F6DA-F408-F9702A115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F8196E-04C9-CB1C-5047-19D7EA05C86C}"/>
              </a:ext>
            </a:extLst>
          </p:cNvPr>
          <p:cNvSpPr>
            <a:spLocks noGrp="1"/>
          </p:cNvSpPr>
          <p:nvPr>
            <p:ph type="sldNum" sz="quarter" idx="12"/>
          </p:nvPr>
        </p:nvSpPr>
        <p:spPr/>
        <p:txBody>
          <a:bodyPr/>
          <a:lstStyle/>
          <a:p>
            <a:fld id="{F24F9C5B-9646-49C5-8464-61FCC954970D}" type="slidenum">
              <a:rPr lang="en-US" smtClean="0"/>
              <a:t>‹#›</a:t>
            </a:fld>
            <a:endParaRPr lang="en-US"/>
          </a:p>
        </p:txBody>
      </p:sp>
    </p:spTree>
    <p:extLst>
      <p:ext uri="{BB962C8B-B14F-4D97-AF65-F5344CB8AC3E}">
        <p14:creationId xmlns:p14="http://schemas.microsoft.com/office/powerpoint/2010/main" val="169533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8F1F-990E-AB93-CFAB-5702254DD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F0FBC8-241B-EF12-4576-7AB9692EB5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95F3DE-ABDD-A473-C682-47732D89E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2C999F-F032-B4FA-F894-B51BCEF17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E5A1AB-2BD4-152E-490E-E0C4AABAE1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6BA326-A0E9-89BE-990E-34388CC11C78}"/>
              </a:ext>
            </a:extLst>
          </p:cNvPr>
          <p:cNvSpPr>
            <a:spLocks noGrp="1"/>
          </p:cNvSpPr>
          <p:nvPr>
            <p:ph type="dt" sz="half" idx="10"/>
          </p:nvPr>
        </p:nvSpPr>
        <p:spPr/>
        <p:txBody>
          <a:bodyPr/>
          <a:lstStyle/>
          <a:p>
            <a:fld id="{0077A75F-5D16-4105-9D5F-C0D808C1429F}" type="datetimeFigureOut">
              <a:rPr lang="en-US" smtClean="0"/>
              <a:t>9/30/2024</a:t>
            </a:fld>
            <a:endParaRPr lang="en-US"/>
          </a:p>
        </p:txBody>
      </p:sp>
      <p:sp>
        <p:nvSpPr>
          <p:cNvPr id="8" name="Footer Placeholder 7">
            <a:extLst>
              <a:ext uri="{FF2B5EF4-FFF2-40B4-BE49-F238E27FC236}">
                <a16:creationId xmlns:a16="http://schemas.microsoft.com/office/drawing/2014/main" id="{8956B800-C2D5-A6FF-13B6-1C8917B79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00056E-3024-EAE8-1457-4E4154AD03A0}"/>
              </a:ext>
            </a:extLst>
          </p:cNvPr>
          <p:cNvSpPr>
            <a:spLocks noGrp="1"/>
          </p:cNvSpPr>
          <p:nvPr>
            <p:ph type="sldNum" sz="quarter" idx="12"/>
          </p:nvPr>
        </p:nvSpPr>
        <p:spPr/>
        <p:txBody>
          <a:bodyPr/>
          <a:lstStyle/>
          <a:p>
            <a:fld id="{F24F9C5B-9646-49C5-8464-61FCC954970D}" type="slidenum">
              <a:rPr lang="en-US" smtClean="0"/>
              <a:t>‹#›</a:t>
            </a:fld>
            <a:endParaRPr lang="en-US"/>
          </a:p>
        </p:txBody>
      </p:sp>
    </p:spTree>
    <p:extLst>
      <p:ext uri="{BB962C8B-B14F-4D97-AF65-F5344CB8AC3E}">
        <p14:creationId xmlns:p14="http://schemas.microsoft.com/office/powerpoint/2010/main" val="389012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D9A1-CBB2-BC99-0EE0-C5111B7A66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1D7F52-E473-355F-6561-6B29B577545A}"/>
              </a:ext>
            </a:extLst>
          </p:cNvPr>
          <p:cNvSpPr>
            <a:spLocks noGrp="1"/>
          </p:cNvSpPr>
          <p:nvPr>
            <p:ph type="dt" sz="half" idx="10"/>
          </p:nvPr>
        </p:nvSpPr>
        <p:spPr/>
        <p:txBody>
          <a:bodyPr/>
          <a:lstStyle/>
          <a:p>
            <a:fld id="{0077A75F-5D16-4105-9D5F-C0D808C1429F}" type="datetimeFigureOut">
              <a:rPr lang="en-US" smtClean="0"/>
              <a:t>9/30/2024</a:t>
            </a:fld>
            <a:endParaRPr lang="en-US"/>
          </a:p>
        </p:txBody>
      </p:sp>
      <p:sp>
        <p:nvSpPr>
          <p:cNvPr id="4" name="Footer Placeholder 3">
            <a:extLst>
              <a:ext uri="{FF2B5EF4-FFF2-40B4-BE49-F238E27FC236}">
                <a16:creationId xmlns:a16="http://schemas.microsoft.com/office/drawing/2014/main" id="{7BDC6DC8-2A17-A6A5-CD8B-F3A3D00C58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7D49B4-44A3-67F2-90D2-08A691BCE828}"/>
              </a:ext>
            </a:extLst>
          </p:cNvPr>
          <p:cNvSpPr>
            <a:spLocks noGrp="1"/>
          </p:cNvSpPr>
          <p:nvPr>
            <p:ph type="sldNum" sz="quarter" idx="12"/>
          </p:nvPr>
        </p:nvSpPr>
        <p:spPr/>
        <p:txBody>
          <a:bodyPr/>
          <a:lstStyle/>
          <a:p>
            <a:fld id="{F24F9C5B-9646-49C5-8464-61FCC954970D}" type="slidenum">
              <a:rPr lang="en-US" smtClean="0"/>
              <a:t>‹#›</a:t>
            </a:fld>
            <a:endParaRPr lang="en-US"/>
          </a:p>
        </p:txBody>
      </p:sp>
    </p:spTree>
    <p:extLst>
      <p:ext uri="{BB962C8B-B14F-4D97-AF65-F5344CB8AC3E}">
        <p14:creationId xmlns:p14="http://schemas.microsoft.com/office/powerpoint/2010/main" val="122728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B10347-00FE-DBA5-0920-F182FECDFA2D}"/>
              </a:ext>
            </a:extLst>
          </p:cNvPr>
          <p:cNvSpPr>
            <a:spLocks noGrp="1"/>
          </p:cNvSpPr>
          <p:nvPr>
            <p:ph type="dt" sz="half" idx="10"/>
          </p:nvPr>
        </p:nvSpPr>
        <p:spPr/>
        <p:txBody>
          <a:bodyPr/>
          <a:lstStyle/>
          <a:p>
            <a:fld id="{0077A75F-5D16-4105-9D5F-C0D808C1429F}" type="datetimeFigureOut">
              <a:rPr lang="en-US" smtClean="0"/>
              <a:t>9/30/2024</a:t>
            </a:fld>
            <a:endParaRPr lang="en-US"/>
          </a:p>
        </p:txBody>
      </p:sp>
      <p:sp>
        <p:nvSpPr>
          <p:cNvPr id="3" name="Footer Placeholder 2">
            <a:extLst>
              <a:ext uri="{FF2B5EF4-FFF2-40B4-BE49-F238E27FC236}">
                <a16:creationId xmlns:a16="http://schemas.microsoft.com/office/drawing/2014/main" id="{DF9AF95E-2FB2-E326-B276-6FE47E287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51886F-F78B-CA3F-4931-B23E082F1A01}"/>
              </a:ext>
            </a:extLst>
          </p:cNvPr>
          <p:cNvSpPr>
            <a:spLocks noGrp="1"/>
          </p:cNvSpPr>
          <p:nvPr>
            <p:ph type="sldNum" sz="quarter" idx="12"/>
          </p:nvPr>
        </p:nvSpPr>
        <p:spPr/>
        <p:txBody>
          <a:bodyPr/>
          <a:lstStyle/>
          <a:p>
            <a:fld id="{F24F9C5B-9646-49C5-8464-61FCC954970D}" type="slidenum">
              <a:rPr lang="en-US" smtClean="0"/>
              <a:t>‹#›</a:t>
            </a:fld>
            <a:endParaRPr lang="en-US"/>
          </a:p>
        </p:txBody>
      </p:sp>
    </p:spTree>
    <p:extLst>
      <p:ext uri="{BB962C8B-B14F-4D97-AF65-F5344CB8AC3E}">
        <p14:creationId xmlns:p14="http://schemas.microsoft.com/office/powerpoint/2010/main" val="31344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9FC4-9D88-B65D-CC8A-10B372C373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0914D2-BDD6-02C6-7472-E29A8F76CA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F51AF3-024E-816F-CF2D-D4035BB92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6AE28F-A824-5B33-691B-8F5B40635043}"/>
              </a:ext>
            </a:extLst>
          </p:cNvPr>
          <p:cNvSpPr>
            <a:spLocks noGrp="1"/>
          </p:cNvSpPr>
          <p:nvPr>
            <p:ph type="dt" sz="half" idx="10"/>
          </p:nvPr>
        </p:nvSpPr>
        <p:spPr/>
        <p:txBody>
          <a:bodyPr/>
          <a:lstStyle/>
          <a:p>
            <a:fld id="{0077A75F-5D16-4105-9D5F-C0D808C1429F}" type="datetimeFigureOut">
              <a:rPr lang="en-US" smtClean="0"/>
              <a:t>9/30/2024</a:t>
            </a:fld>
            <a:endParaRPr lang="en-US"/>
          </a:p>
        </p:txBody>
      </p:sp>
      <p:sp>
        <p:nvSpPr>
          <p:cNvPr id="6" name="Footer Placeholder 5">
            <a:extLst>
              <a:ext uri="{FF2B5EF4-FFF2-40B4-BE49-F238E27FC236}">
                <a16:creationId xmlns:a16="http://schemas.microsoft.com/office/drawing/2014/main" id="{B9C47AC0-088C-643A-54D1-6B1C573B9E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5B856-DD7C-8DED-274E-FC714D133C67}"/>
              </a:ext>
            </a:extLst>
          </p:cNvPr>
          <p:cNvSpPr>
            <a:spLocks noGrp="1"/>
          </p:cNvSpPr>
          <p:nvPr>
            <p:ph type="sldNum" sz="quarter" idx="12"/>
          </p:nvPr>
        </p:nvSpPr>
        <p:spPr/>
        <p:txBody>
          <a:bodyPr/>
          <a:lstStyle/>
          <a:p>
            <a:fld id="{F24F9C5B-9646-49C5-8464-61FCC954970D}" type="slidenum">
              <a:rPr lang="en-US" smtClean="0"/>
              <a:t>‹#›</a:t>
            </a:fld>
            <a:endParaRPr lang="en-US"/>
          </a:p>
        </p:txBody>
      </p:sp>
    </p:spTree>
    <p:extLst>
      <p:ext uri="{BB962C8B-B14F-4D97-AF65-F5344CB8AC3E}">
        <p14:creationId xmlns:p14="http://schemas.microsoft.com/office/powerpoint/2010/main" val="94704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114CB-A835-987D-DDEF-ECD76F1A0E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1DE319-9D6A-C1CB-CFEB-0C03FE4C6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4E2943-B78C-E85B-88D2-F65D257A2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48693D-842F-EA65-3170-BF837635823E}"/>
              </a:ext>
            </a:extLst>
          </p:cNvPr>
          <p:cNvSpPr>
            <a:spLocks noGrp="1"/>
          </p:cNvSpPr>
          <p:nvPr>
            <p:ph type="dt" sz="half" idx="10"/>
          </p:nvPr>
        </p:nvSpPr>
        <p:spPr/>
        <p:txBody>
          <a:bodyPr/>
          <a:lstStyle/>
          <a:p>
            <a:fld id="{0077A75F-5D16-4105-9D5F-C0D808C1429F}" type="datetimeFigureOut">
              <a:rPr lang="en-US" smtClean="0"/>
              <a:t>9/30/2024</a:t>
            </a:fld>
            <a:endParaRPr lang="en-US"/>
          </a:p>
        </p:txBody>
      </p:sp>
      <p:sp>
        <p:nvSpPr>
          <p:cNvPr id="6" name="Footer Placeholder 5">
            <a:extLst>
              <a:ext uri="{FF2B5EF4-FFF2-40B4-BE49-F238E27FC236}">
                <a16:creationId xmlns:a16="http://schemas.microsoft.com/office/drawing/2014/main" id="{846FDFE4-5E73-F81C-D36F-402B90E15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621EDD-60DD-94CE-08E2-4690AC46E6C9}"/>
              </a:ext>
            </a:extLst>
          </p:cNvPr>
          <p:cNvSpPr>
            <a:spLocks noGrp="1"/>
          </p:cNvSpPr>
          <p:nvPr>
            <p:ph type="sldNum" sz="quarter" idx="12"/>
          </p:nvPr>
        </p:nvSpPr>
        <p:spPr/>
        <p:txBody>
          <a:bodyPr/>
          <a:lstStyle/>
          <a:p>
            <a:fld id="{F24F9C5B-9646-49C5-8464-61FCC954970D}" type="slidenum">
              <a:rPr lang="en-US" smtClean="0"/>
              <a:t>‹#›</a:t>
            </a:fld>
            <a:endParaRPr lang="en-US"/>
          </a:p>
        </p:txBody>
      </p:sp>
    </p:spTree>
    <p:extLst>
      <p:ext uri="{BB962C8B-B14F-4D97-AF65-F5344CB8AC3E}">
        <p14:creationId xmlns:p14="http://schemas.microsoft.com/office/powerpoint/2010/main" val="141116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068D27-F036-8F85-A22C-6DA1893E2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165C60-9111-D032-4BC1-22B0AF9AAD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BFDDB-2C47-4464-FD47-BCE5F92D3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7A75F-5D16-4105-9D5F-C0D808C1429F}" type="datetimeFigureOut">
              <a:rPr lang="en-US" smtClean="0"/>
              <a:t>9/30/2024</a:t>
            </a:fld>
            <a:endParaRPr lang="en-US"/>
          </a:p>
        </p:txBody>
      </p:sp>
      <p:sp>
        <p:nvSpPr>
          <p:cNvPr id="5" name="Footer Placeholder 4">
            <a:extLst>
              <a:ext uri="{FF2B5EF4-FFF2-40B4-BE49-F238E27FC236}">
                <a16:creationId xmlns:a16="http://schemas.microsoft.com/office/drawing/2014/main" id="{D3532BE8-707E-CB31-7AEB-26DAAC39D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5A5862-A58D-068F-9BD9-3C5B68633D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F9C5B-9646-49C5-8464-61FCC954970D}" type="slidenum">
              <a:rPr lang="en-US" smtClean="0"/>
              <a:t>‹#›</a:t>
            </a:fld>
            <a:endParaRPr lang="en-US"/>
          </a:p>
        </p:txBody>
      </p:sp>
    </p:spTree>
    <p:extLst>
      <p:ext uri="{BB962C8B-B14F-4D97-AF65-F5344CB8AC3E}">
        <p14:creationId xmlns:p14="http://schemas.microsoft.com/office/powerpoint/2010/main" val="2431334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3E8BCDC7-CE3D-6E63-A4DB-8C97D95E7897}"/>
              </a:ext>
            </a:extLst>
          </p:cNvPr>
          <p:cNvPicPr>
            <a:picLocks noChangeAspect="1"/>
          </p:cNvPicPr>
          <p:nvPr/>
        </p:nvPicPr>
        <p:blipFill>
          <a:blip r:embed="rId2"/>
          <a:stretch>
            <a:fillRect/>
          </a:stretch>
        </p:blipFill>
        <p:spPr>
          <a:xfrm>
            <a:off x="298305" y="303888"/>
            <a:ext cx="1841080" cy="1650748"/>
          </a:xfrm>
          <a:prstGeom prst="rect">
            <a:avLst/>
          </a:prstGeom>
        </p:spPr>
      </p:pic>
      <p:sp>
        <p:nvSpPr>
          <p:cNvPr id="5" name="Rectangle">
            <a:extLst>
              <a:ext uri="{FF2B5EF4-FFF2-40B4-BE49-F238E27FC236}">
                <a16:creationId xmlns:a16="http://schemas.microsoft.com/office/drawing/2014/main" id="{B8512CE1-9817-BA1A-60B4-676464A8C46A}"/>
              </a:ext>
            </a:extLst>
          </p:cNvPr>
          <p:cNvSpPr/>
          <p:nvPr/>
        </p:nvSpPr>
        <p:spPr>
          <a:xfrm>
            <a:off x="1" y="4683953"/>
            <a:ext cx="12191999" cy="2215991"/>
          </a:xfrm>
          <a:prstGeom prst="rect">
            <a:avLst/>
          </a:prstGeom>
          <a:solidFill>
            <a:srgbClr val="26336D"/>
          </a:solidFill>
          <a:ln w="12700">
            <a:miter lim="400000"/>
          </a:ln>
        </p:spPr>
        <p:txBody>
          <a:bodyPr lIns="34290" tIns="34290" rIns="34290" bIns="3429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endParaRPr kumimoji="0" sz="506" b="0" i="0" u="none" strike="noStrike" kern="1200" cap="none" spc="0" normalizeH="0" baseline="0" noProof="0">
              <a:ln>
                <a:noFill/>
              </a:ln>
              <a:solidFill>
                <a:srgbClr val="FFFFFF"/>
              </a:solidFill>
              <a:effectLst/>
              <a:uLnTx/>
              <a:uFillTx/>
              <a:latin typeface="Calibri"/>
              <a:ea typeface="+mn-ea"/>
              <a:cs typeface="Arial"/>
              <a:sym typeface="Helvetica"/>
            </a:endParaRPr>
          </a:p>
        </p:txBody>
      </p:sp>
      <p:sp>
        <p:nvSpPr>
          <p:cNvPr id="7" name="TextBox 6">
            <a:extLst>
              <a:ext uri="{FF2B5EF4-FFF2-40B4-BE49-F238E27FC236}">
                <a16:creationId xmlns:a16="http://schemas.microsoft.com/office/drawing/2014/main" id="{AFDC3647-FD97-CF9F-CF4E-2B6894E5AC59}"/>
              </a:ext>
            </a:extLst>
          </p:cNvPr>
          <p:cNvSpPr txBox="1"/>
          <p:nvPr/>
        </p:nvSpPr>
        <p:spPr>
          <a:xfrm>
            <a:off x="0" y="4615814"/>
            <a:ext cx="10838576" cy="218521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a:p>
            <a:pPr lvl="1" algn="just">
              <a:buClr>
                <a:srgbClr val="000000"/>
              </a:buClr>
              <a:defRPr/>
            </a:pPr>
            <a:r>
              <a:rPr lang="en-US" sz="2400" dirty="0">
                <a:solidFill>
                  <a:schemeClr val="bg1"/>
                </a:solidFill>
                <a:latin typeface="Open Sans"/>
                <a:ea typeface="Open Sans"/>
                <a:cs typeface="Open Sans"/>
                <a:sym typeface="Open Sans"/>
              </a:rPr>
              <a:t>16</a:t>
            </a:r>
            <a:r>
              <a:rPr lang="en-US" sz="2400" baseline="30000" dirty="0">
                <a:solidFill>
                  <a:schemeClr val="bg1"/>
                </a:solidFill>
                <a:latin typeface="Open Sans"/>
                <a:ea typeface="Open Sans"/>
                <a:cs typeface="Open Sans"/>
                <a:sym typeface="Open Sans"/>
              </a:rPr>
              <a:t>th</a:t>
            </a:r>
            <a:r>
              <a:rPr lang="en-US" sz="2400" dirty="0">
                <a:solidFill>
                  <a:schemeClr val="bg1"/>
                </a:solidFill>
                <a:latin typeface="Open Sans"/>
                <a:ea typeface="Open Sans"/>
                <a:cs typeface="Open Sans"/>
                <a:sym typeface="Open Sans"/>
              </a:rPr>
              <a:t> UfM Regional Platform on Sustainable Blue Economy </a:t>
            </a:r>
          </a:p>
          <a:p>
            <a:pPr lvl="1" algn="just">
              <a:buClr>
                <a:srgbClr val="000000"/>
              </a:buClr>
              <a:defRPr/>
            </a:pPr>
            <a:r>
              <a:rPr lang="en-US" sz="2000" dirty="0">
                <a:solidFill>
                  <a:schemeClr val="bg1"/>
                </a:solidFill>
                <a:latin typeface="Open Sans"/>
                <a:ea typeface="Open Sans"/>
                <a:cs typeface="Open Sans"/>
                <a:sym typeface="Open Sans"/>
              </a:rPr>
              <a:t>Faro - 02 Oct 2024</a:t>
            </a:r>
            <a:endParaRPr lang="en-US" sz="2000" dirty="0">
              <a:solidFill>
                <a:schemeClr val="bg1"/>
              </a:solidFill>
              <a:latin typeface="Open Sans"/>
              <a:ea typeface="Open Sans"/>
              <a:cs typeface="Open Sans"/>
            </a:endParaRPr>
          </a:p>
          <a:p>
            <a:pPr algn="just">
              <a:buClr>
                <a:srgbClr val="000000"/>
              </a:buClr>
              <a:defRPr/>
            </a:pPr>
            <a:endParaRPr lang="en-US" sz="1700" dirty="0">
              <a:solidFill>
                <a:schemeClr val="bg1"/>
              </a:solidFill>
              <a:latin typeface="Open Sans"/>
              <a:ea typeface="Open Sans"/>
              <a:cs typeface="Open Sans"/>
            </a:endParaRPr>
          </a:p>
          <a:p>
            <a:pPr lvl="1" algn="just">
              <a:buClr>
                <a:srgbClr val="000000"/>
              </a:buClr>
              <a:defRPr/>
            </a:pPr>
            <a:r>
              <a:rPr lang="en-US" sz="2000" b="1" i="1" dirty="0">
                <a:solidFill>
                  <a:schemeClr val="bg1"/>
                </a:solidFill>
                <a:latin typeface="Open Sans"/>
                <a:ea typeface="Open Sans"/>
                <a:cs typeface="Open Sans"/>
                <a:sym typeface="Open Sans"/>
              </a:rPr>
              <a:t>Annual reporting by Ministerial priority:</a:t>
            </a:r>
            <a:endParaRPr lang="en-US" sz="2000" b="1" i="1" dirty="0">
              <a:solidFill>
                <a:schemeClr val="bg1"/>
              </a:solidFill>
              <a:latin typeface="Open Sans"/>
              <a:ea typeface="Open Sans"/>
              <a:cs typeface="Open Sans"/>
            </a:endParaRPr>
          </a:p>
          <a:p>
            <a:pPr lvl="1" algn="just">
              <a:buClr>
                <a:srgbClr val="000000"/>
              </a:buClr>
              <a:defRPr/>
            </a:pPr>
            <a:r>
              <a:rPr lang="en-US" sz="2000" b="1" i="1" dirty="0">
                <a:solidFill>
                  <a:schemeClr val="bg1"/>
                </a:solidFill>
                <a:latin typeface="Open Sans"/>
                <a:ea typeface="Open Sans"/>
                <a:cs typeface="Open Sans"/>
                <a:sym typeface="Open Sans"/>
              </a:rPr>
              <a:t>Progress on the Roadmap for the implementation of the 2021 UfM Ministerial Declaration on SBE – </a:t>
            </a:r>
            <a:r>
              <a:rPr lang="en-US" sz="2000" b="1" i="1" dirty="0">
                <a:solidFill>
                  <a:schemeClr val="bg1"/>
                </a:solidFill>
                <a:highlight>
                  <a:srgbClr val="008000"/>
                </a:highlight>
                <a:latin typeface="Open Sans"/>
                <a:ea typeface="Open Sans"/>
                <a:cs typeface="Open Sans"/>
                <a:sym typeface="Open Sans"/>
              </a:rPr>
              <a:t>Jordan </a:t>
            </a:r>
            <a:endParaRPr lang="en-US" sz="2800" b="1" i="1" dirty="0">
              <a:solidFill>
                <a:schemeClr val="bg1"/>
              </a:solidFill>
              <a:highlight>
                <a:srgbClr val="008000"/>
              </a:highlight>
              <a:latin typeface="Open Sans"/>
              <a:ea typeface="Open Sans"/>
              <a:cs typeface="Open Sans"/>
            </a:endParaRPr>
          </a:p>
        </p:txBody>
      </p:sp>
      <p:pic>
        <p:nvPicPr>
          <p:cNvPr id="2" name="Picture 1">
            <a:extLst>
              <a:ext uri="{FF2B5EF4-FFF2-40B4-BE49-F238E27FC236}">
                <a16:creationId xmlns:a16="http://schemas.microsoft.com/office/drawing/2014/main" id="{B7324CE9-D575-5867-AE27-0169047A5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079" y="0"/>
            <a:ext cx="7047920" cy="468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10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B8512CE1-9817-BA1A-60B4-676464A8C46A}"/>
              </a:ext>
            </a:extLst>
          </p:cNvPr>
          <p:cNvSpPr/>
          <p:nvPr/>
        </p:nvSpPr>
        <p:spPr>
          <a:xfrm>
            <a:off x="0" y="13034"/>
            <a:ext cx="12192000" cy="1350627"/>
          </a:xfrm>
          <a:prstGeom prst="rect">
            <a:avLst/>
          </a:prstGeom>
          <a:solidFill>
            <a:srgbClr val="26336D"/>
          </a:solidFill>
          <a:ln w="12700">
            <a:miter lim="400000"/>
          </a:ln>
        </p:spPr>
        <p:txBody>
          <a:bodyPr lIns="34290" tIns="34290" rIns="34290" bIns="3429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endParaRPr kumimoji="0"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endParaRPr>
          </a:p>
        </p:txBody>
      </p:sp>
      <p:sp>
        <p:nvSpPr>
          <p:cNvPr id="2" name="TextBox 1">
            <a:extLst>
              <a:ext uri="{FF2B5EF4-FFF2-40B4-BE49-F238E27FC236}">
                <a16:creationId xmlns:a16="http://schemas.microsoft.com/office/drawing/2014/main" id="{D6C75A32-8FBE-932E-D573-23143645266C}"/>
              </a:ext>
            </a:extLst>
          </p:cNvPr>
          <p:cNvSpPr txBox="1"/>
          <p:nvPr/>
        </p:nvSpPr>
        <p:spPr>
          <a:xfrm>
            <a:off x="-325867" y="832111"/>
            <a:ext cx="10482014"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r>
              <a:rPr lang="en-US" sz="2400" dirty="0">
                <a:latin typeface="Open Sans" panose="020B0606030504020204" pitchFamily="34" charset="0"/>
                <a:ea typeface="Open Sans" panose="020B0606030504020204" pitchFamily="34" charset="0"/>
                <a:cs typeface="Open Sans" panose="020B0606030504020204" pitchFamily="34" charset="0"/>
              </a:rPr>
              <a:t>Marine research and innovation, skills, careers and employment </a:t>
            </a:r>
            <a:endParaRPr kumimoji="0" lang="en-US"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endParaRPr>
          </a:p>
        </p:txBody>
      </p:sp>
      <p:pic>
        <p:nvPicPr>
          <p:cNvPr id="6" name="Picture 3" descr="A picture containing icon&#10;&#10;Description automatically generated">
            <a:extLst>
              <a:ext uri="{FF2B5EF4-FFF2-40B4-BE49-F238E27FC236}">
                <a16:creationId xmlns:a16="http://schemas.microsoft.com/office/drawing/2014/main" id="{74E183FA-63D7-A34B-0E69-A15C9801E7C8}"/>
              </a:ext>
            </a:extLst>
          </p:cNvPr>
          <p:cNvPicPr>
            <a:picLocks noChangeAspect="1"/>
          </p:cNvPicPr>
          <p:nvPr/>
        </p:nvPicPr>
        <p:blipFill>
          <a:blip r:embed="rId2"/>
          <a:stretch>
            <a:fillRect/>
          </a:stretch>
        </p:blipFill>
        <p:spPr>
          <a:xfrm>
            <a:off x="11391899" y="6147642"/>
            <a:ext cx="519565" cy="465852"/>
          </a:xfrm>
          <a:prstGeom prst="rect">
            <a:avLst/>
          </a:prstGeom>
        </p:spPr>
      </p:pic>
      <p:graphicFrame>
        <p:nvGraphicFramePr>
          <p:cNvPr id="7" name="Tabla 6">
            <a:extLst>
              <a:ext uri="{FF2B5EF4-FFF2-40B4-BE49-F238E27FC236}">
                <a16:creationId xmlns:a16="http://schemas.microsoft.com/office/drawing/2014/main" id="{55BCB55E-A108-8FEC-B595-E1C8FE61812C}"/>
              </a:ext>
            </a:extLst>
          </p:cNvPr>
          <p:cNvGraphicFramePr>
            <a:graphicFrameLocks noGrp="1"/>
          </p:cNvGraphicFramePr>
          <p:nvPr>
            <p:extLst>
              <p:ext uri="{D42A27DB-BD31-4B8C-83A1-F6EECF244321}">
                <p14:modId xmlns:p14="http://schemas.microsoft.com/office/powerpoint/2010/main" val="492033154"/>
              </p:ext>
            </p:extLst>
          </p:nvPr>
        </p:nvGraphicFramePr>
        <p:xfrm>
          <a:off x="259081" y="1503385"/>
          <a:ext cx="11652383" cy="4571820"/>
        </p:xfrm>
        <a:graphic>
          <a:graphicData uri="http://schemas.openxmlformats.org/drawingml/2006/table">
            <a:tbl>
              <a:tblPr firstRow="1" firstCol="1" bandRow="1">
                <a:tableStyleId>{5C22544A-7EE6-4342-B048-85BDC9FD1C3A}</a:tableStyleId>
              </a:tblPr>
              <a:tblGrid>
                <a:gridCol w="2828579">
                  <a:extLst>
                    <a:ext uri="{9D8B030D-6E8A-4147-A177-3AD203B41FA5}">
                      <a16:colId xmlns:a16="http://schemas.microsoft.com/office/drawing/2014/main" val="1626643464"/>
                    </a:ext>
                  </a:extLst>
                </a:gridCol>
                <a:gridCol w="4485593">
                  <a:extLst>
                    <a:ext uri="{9D8B030D-6E8A-4147-A177-3AD203B41FA5}">
                      <a16:colId xmlns:a16="http://schemas.microsoft.com/office/drawing/2014/main" val="387771921"/>
                    </a:ext>
                  </a:extLst>
                </a:gridCol>
                <a:gridCol w="4338211">
                  <a:extLst>
                    <a:ext uri="{9D8B030D-6E8A-4147-A177-3AD203B41FA5}">
                      <a16:colId xmlns:a16="http://schemas.microsoft.com/office/drawing/2014/main" val="2306740790"/>
                    </a:ext>
                  </a:extLst>
                </a:gridCol>
              </a:tblGrid>
              <a:tr h="192288">
                <a:tc>
                  <a:txBody>
                    <a:bodyPr/>
                    <a:lstStyle/>
                    <a:p>
                      <a:pPr>
                        <a:lnSpc>
                          <a:spcPct val="115000"/>
                        </a:lnSpc>
                        <a:spcAft>
                          <a:spcPts val="800"/>
                        </a:spcAft>
                      </a:pPr>
                      <a:r>
                        <a:rPr lang="en-GB" sz="1100" dirty="0"/>
                        <a:t>Ministerial Declaration related progress</a:t>
                      </a:r>
                      <a:endParaRPr lang="es-ES" sz="1100" dirty="0"/>
                    </a:p>
                  </a:txBody>
                  <a:tcPr marL="68580" marR="68580" marT="0" marB="0"/>
                </a:tc>
                <a:tc>
                  <a:txBody>
                    <a:bodyPr/>
                    <a:lstStyle/>
                    <a:p>
                      <a:pPr>
                        <a:lnSpc>
                          <a:spcPct val="115000"/>
                        </a:lnSpc>
                        <a:spcAft>
                          <a:spcPts val="800"/>
                        </a:spcAft>
                      </a:pPr>
                      <a:r>
                        <a:rPr lang="en-GB" sz="1100"/>
                        <a:t>Policies and strategies at national/regional level</a:t>
                      </a:r>
                      <a:endParaRPr lang="es-ES" sz="1100"/>
                    </a:p>
                  </a:txBody>
                  <a:tcPr marL="68580" marR="68580" marT="0" marB="0"/>
                </a:tc>
                <a:tc>
                  <a:txBody>
                    <a:bodyPr/>
                    <a:lstStyle/>
                    <a:p>
                      <a:pPr>
                        <a:lnSpc>
                          <a:spcPct val="115000"/>
                        </a:lnSpc>
                        <a:spcAft>
                          <a:spcPts val="800"/>
                        </a:spcAft>
                      </a:pPr>
                      <a:r>
                        <a:rPr lang="en-GB" sz="1100"/>
                        <a:t>Projects and initiatives at national/regional level</a:t>
                      </a:r>
                      <a:endParaRPr lang="es-ES" sz="1100"/>
                    </a:p>
                  </a:txBody>
                  <a:tcPr marL="68580" marR="68580" marT="0" marB="0"/>
                </a:tc>
                <a:extLst>
                  <a:ext uri="{0D108BD9-81ED-4DB2-BD59-A6C34878D82A}">
                    <a16:rowId xmlns:a16="http://schemas.microsoft.com/office/drawing/2014/main" val="2482022400"/>
                  </a:ext>
                </a:extLst>
              </a:tr>
              <a:tr h="1001807">
                <a:tc>
                  <a:txBody>
                    <a:bodyPr/>
                    <a:lstStyle/>
                    <a:p>
                      <a:pPr>
                        <a:lnSpc>
                          <a:spcPct val="115000"/>
                        </a:lnSpc>
                        <a:spcAft>
                          <a:spcPts val="800"/>
                        </a:spcAft>
                      </a:pPr>
                      <a:r>
                        <a:rPr lang="en-GB" sz="1100"/>
                        <a:t>Development of socioeconomic observatories </a:t>
                      </a:r>
                      <a:endParaRPr lang="es-ES" sz="1100"/>
                    </a:p>
                  </a:txBody>
                  <a:tcPr marL="68580" marR="68580" marT="0" marB="0"/>
                </a:tc>
                <a:tc>
                  <a:txBody>
                    <a:bodyPr/>
                    <a:lstStyle/>
                    <a:p>
                      <a:pPr lvl="0">
                        <a:lnSpc>
                          <a:spcPct val="114999"/>
                        </a:lnSpc>
                        <a:spcAft>
                          <a:spcPts val="800"/>
                        </a:spcAft>
                        <a:buNone/>
                      </a:pPr>
                      <a:r>
                        <a:rPr lang="es-ES" sz="1100" b="0" i="0" u="none" strike="noStrike" noProof="0" dirty="0" err="1">
                          <a:latin typeface="Calibri"/>
                        </a:rPr>
                        <a:t>Strategic</a:t>
                      </a:r>
                      <a:r>
                        <a:rPr lang="es-ES" sz="1100" b="0" i="0" u="none" strike="noStrike" noProof="0" dirty="0">
                          <a:latin typeface="Calibri"/>
                        </a:rPr>
                        <a:t> Plan: Aqaba </a:t>
                      </a:r>
                      <a:r>
                        <a:rPr lang="es-ES" sz="1100" b="0" i="0" u="none" strike="noStrike" noProof="0" dirty="0" err="1">
                          <a:latin typeface="Calibri"/>
                        </a:rPr>
                        <a:t>Special</a:t>
                      </a:r>
                      <a:r>
                        <a:rPr lang="es-ES" sz="1100" b="0" i="0" u="none" strike="noStrike" noProof="0" dirty="0">
                          <a:latin typeface="Calibri"/>
                        </a:rPr>
                        <a:t> </a:t>
                      </a:r>
                      <a:r>
                        <a:rPr lang="es-ES" sz="1100" b="0" i="0" u="none" strike="noStrike" noProof="0" dirty="0" err="1">
                          <a:latin typeface="Calibri"/>
                        </a:rPr>
                        <a:t>Economic</a:t>
                      </a:r>
                      <a:r>
                        <a:rPr lang="es-ES" sz="1100" b="0" i="0" u="none" strike="noStrike" noProof="0" dirty="0">
                          <a:latin typeface="Calibri"/>
                        </a:rPr>
                        <a:t> </a:t>
                      </a:r>
                      <a:r>
                        <a:rPr lang="es-ES" sz="1100" b="0" i="0" u="none" strike="noStrike" noProof="0" dirty="0" err="1">
                          <a:latin typeface="Calibri"/>
                        </a:rPr>
                        <a:t>Zone</a:t>
                      </a:r>
                      <a:r>
                        <a:rPr lang="es-ES" sz="1100" b="0" i="0" u="none" strike="noStrike" noProof="0" dirty="0">
                          <a:latin typeface="Calibri"/>
                        </a:rPr>
                        <a:t> </a:t>
                      </a:r>
                      <a:r>
                        <a:rPr lang="es-ES" sz="1100" b="0" i="0" u="none" strike="noStrike" noProof="0" dirty="0" err="1">
                          <a:latin typeface="Calibri"/>
                        </a:rPr>
                        <a:t>Authority</a:t>
                      </a:r>
                      <a:r>
                        <a:rPr lang="es-ES" sz="1100" b="0" i="0" u="none" strike="noStrike" noProof="0" dirty="0">
                          <a:latin typeface="Calibri"/>
                        </a:rPr>
                        <a:t> 2024 - 2028</a:t>
                      </a:r>
                      <a:endParaRPr lang="en-US" dirty="0"/>
                    </a:p>
                  </a:txBody>
                  <a:tcPr marL="68580" marR="68580" marT="0" marB="0"/>
                </a:tc>
                <a:tc>
                  <a:txBody>
                    <a:bodyPr/>
                    <a:lstStyle/>
                    <a:p>
                      <a:pPr>
                        <a:lnSpc>
                          <a:spcPct val="115000"/>
                        </a:lnSpc>
                        <a:spcAft>
                          <a:spcPts val="800"/>
                        </a:spcAft>
                      </a:pPr>
                      <a:endParaRPr lang="es-ES" sz="1100"/>
                    </a:p>
                  </a:txBody>
                  <a:tcPr marL="68580" marR="68580" marT="0" marB="0"/>
                </a:tc>
                <a:extLst>
                  <a:ext uri="{0D108BD9-81ED-4DB2-BD59-A6C34878D82A}">
                    <a16:rowId xmlns:a16="http://schemas.microsoft.com/office/drawing/2014/main" val="287391114"/>
                  </a:ext>
                </a:extLst>
              </a:tr>
              <a:tr h="1019763">
                <a:tc>
                  <a:txBody>
                    <a:bodyPr/>
                    <a:lstStyle/>
                    <a:p>
                      <a:pPr>
                        <a:lnSpc>
                          <a:spcPct val="115000"/>
                        </a:lnSpc>
                        <a:spcAft>
                          <a:spcPts val="800"/>
                        </a:spcAft>
                      </a:pPr>
                      <a:r>
                        <a:rPr lang="en-GB" sz="1100"/>
                        <a:t>Clusters development</a:t>
                      </a:r>
                      <a:endParaRPr lang="es-ES" sz="1100"/>
                    </a:p>
                  </a:txBody>
                  <a:tcPr marL="68580" marR="68580" marT="0" marB="0"/>
                </a:tc>
                <a:tc>
                  <a:txBody>
                    <a:bodyPr/>
                    <a:lstStyle/>
                    <a:p>
                      <a:pPr>
                        <a:lnSpc>
                          <a:spcPct val="115000"/>
                        </a:lnSpc>
                        <a:spcAft>
                          <a:spcPts val="800"/>
                        </a:spcAft>
                      </a:pPr>
                      <a:endParaRPr lang="es-ES" sz="1100"/>
                    </a:p>
                  </a:txBody>
                  <a:tcPr marL="68580" marR="68580" marT="0" marB="0"/>
                </a:tc>
                <a:tc>
                  <a:txBody>
                    <a:bodyPr/>
                    <a:lstStyle/>
                    <a:p>
                      <a:pPr>
                        <a:lnSpc>
                          <a:spcPct val="115000"/>
                        </a:lnSpc>
                        <a:spcAft>
                          <a:spcPts val="800"/>
                        </a:spcAft>
                      </a:pPr>
                      <a:endParaRPr lang="es-ES" sz="1100"/>
                    </a:p>
                  </a:txBody>
                  <a:tcPr marL="68580" marR="68580" marT="0" marB="0"/>
                </a:tc>
                <a:extLst>
                  <a:ext uri="{0D108BD9-81ED-4DB2-BD59-A6C34878D82A}">
                    <a16:rowId xmlns:a16="http://schemas.microsoft.com/office/drawing/2014/main" val="665532744"/>
                  </a:ext>
                </a:extLst>
              </a:tr>
              <a:tr h="1019763">
                <a:tc>
                  <a:txBody>
                    <a:bodyPr/>
                    <a:lstStyle/>
                    <a:p>
                      <a:pPr>
                        <a:lnSpc>
                          <a:spcPct val="115000"/>
                        </a:lnSpc>
                        <a:spcAft>
                          <a:spcPts val="800"/>
                        </a:spcAft>
                      </a:pPr>
                      <a:r>
                        <a:rPr lang="es-ES" sz="1100" dirty="0"/>
                        <a:t>Training </a:t>
                      </a:r>
                      <a:r>
                        <a:rPr lang="es-ES" sz="1100" dirty="0" err="1"/>
                        <a:t>activities</a:t>
                      </a:r>
                      <a:endParaRPr lang="es-ES" sz="1100" dirty="0"/>
                    </a:p>
                  </a:txBody>
                  <a:tcPr marL="68580" marR="68580" marT="0" marB="0"/>
                </a:tc>
                <a:tc>
                  <a:txBody>
                    <a:bodyPr/>
                    <a:lstStyle/>
                    <a:p>
                      <a:pPr>
                        <a:lnSpc>
                          <a:spcPct val="115000"/>
                        </a:lnSpc>
                        <a:spcAft>
                          <a:spcPts val="800"/>
                        </a:spcAft>
                      </a:pPr>
                      <a:r>
                        <a:rPr lang="en-US" sz="1100" b="0" i="0" u="none" strike="noStrike" kern="1200" dirty="0">
                          <a:solidFill>
                            <a:schemeClr val="dk1"/>
                          </a:solidFill>
                          <a:latin typeface="Calibri"/>
                          <a:ea typeface="+mn-ea"/>
                          <a:cs typeface="+mn-cs"/>
                        </a:rPr>
                        <a:t>Training course was organized to monitor plastic pollution in the sea. Trainees representing university students, local community, diving clubs, NGOs, governmental and non-governmental enterprises. There were 45 trainees. Trainers came from Italy and Greece. Training on monitoring the macro-plastic s and microplastics in the sea. In addition to marine litter on the beach. Furthermore, marine biota samples were also analyzed for possible microplastic pollutions in the gut and muscles. </a:t>
                      </a:r>
                      <a:endParaRPr lang="es-ES" sz="1100" b="0" i="0" u="none" strike="noStrike" kern="1200" dirty="0">
                        <a:solidFill>
                          <a:schemeClr val="dk1"/>
                        </a:solidFill>
                        <a:latin typeface="Calibri"/>
                        <a:ea typeface="+mn-ea"/>
                        <a:cs typeface="+mn-cs"/>
                      </a:endParaRPr>
                    </a:p>
                  </a:txBody>
                  <a:tcPr marL="68580" marR="68580" marT="0" marB="0"/>
                </a:tc>
                <a:tc>
                  <a:txBody>
                    <a:bodyPr/>
                    <a:lstStyle/>
                    <a:p>
                      <a:pPr>
                        <a:lnSpc>
                          <a:spcPct val="115000"/>
                        </a:lnSpc>
                        <a:spcAft>
                          <a:spcPts val="800"/>
                        </a:spcAft>
                      </a:pPr>
                      <a:r>
                        <a:rPr lang="es-ES" sz="1100" dirty="0"/>
                        <a:t>National Training </a:t>
                      </a:r>
                      <a:r>
                        <a:rPr lang="es-ES" sz="1100" dirty="0" err="1"/>
                        <a:t>on</a:t>
                      </a:r>
                      <a:r>
                        <a:rPr lang="es-ES" sz="1100" dirty="0"/>
                        <a:t> Marine </a:t>
                      </a:r>
                      <a:r>
                        <a:rPr lang="es-ES" sz="1100" dirty="0" err="1"/>
                        <a:t>Litter</a:t>
                      </a:r>
                      <a:r>
                        <a:rPr lang="es-ES" sz="1100" dirty="0"/>
                        <a:t> </a:t>
                      </a:r>
                      <a:r>
                        <a:rPr lang="es-ES" sz="1100" dirty="0" err="1"/>
                        <a:t>Monitoring</a:t>
                      </a:r>
                      <a:r>
                        <a:rPr lang="es-ES" sz="1100" dirty="0"/>
                        <a:t> and </a:t>
                      </a:r>
                      <a:r>
                        <a:rPr lang="es-ES" sz="1100" dirty="0" err="1"/>
                        <a:t>Mitigation</a:t>
                      </a:r>
                      <a:endParaRPr lang="es-ES" sz="1100" dirty="0"/>
                    </a:p>
                    <a:p>
                      <a:pPr>
                        <a:lnSpc>
                          <a:spcPct val="115000"/>
                        </a:lnSpc>
                        <a:spcAft>
                          <a:spcPts val="800"/>
                        </a:spcAft>
                      </a:pPr>
                      <a:r>
                        <a:rPr lang="es-ES" sz="1100" dirty="0"/>
                        <a:t>YEP MED </a:t>
                      </a:r>
                      <a:r>
                        <a:rPr lang="es-ES" sz="1100" dirty="0" err="1"/>
                        <a:t>Program</a:t>
                      </a:r>
                      <a:r>
                        <a:rPr lang="es-ES" sz="1100" dirty="0"/>
                        <a:t>: </a:t>
                      </a:r>
                      <a:r>
                        <a:rPr lang="es-ES" sz="1100" dirty="0" err="1"/>
                        <a:t>Building</a:t>
                      </a:r>
                      <a:r>
                        <a:rPr lang="es-ES" sz="1100" dirty="0"/>
                        <a:t> </a:t>
                      </a:r>
                      <a:r>
                        <a:rPr lang="es-ES" sz="1100" dirty="0" err="1"/>
                        <a:t>capacity</a:t>
                      </a:r>
                      <a:r>
                        <a:rPr lang="es-ES" sz="1100" dirty="0"/>
                        <a:t> </a:t>
                      </a:r>
                      <a:r>
                        <a:rPr lang="es-ES" sz="1100" dirty="0" err="1"/>
                        <a:t>for</a:t>
                      </a:r>
                      <a:r>
                        <a:rPr lang="es-ES" sz="1100" dirty="0"/>
                        <a:t> Aqaba </a:t>
                      </a:r>
                      <a:r>
                        <a:rPr lang="es-ES" sz="1100" dirty="0" err="1"/>
                        <a:t>Ports</a:t>
                      </a:r>
                      <a:r>
                        <a:rPr lang="es-ES" sz="1100" dirty="0"/>
                        <a:t> and </a:t>
                      </a:r>
                      <a:r>
                        <a:rPr lang="es-ES" sz="1100" dirty="0" err="1"/>
                        <a:t>logistics</a:t>
                      </a:r>
                      <a:r>
                        <a:rPr lang="es-ES" sz="1100" dirty="0"/>
                        <a:t> </a:t>
                      </a:r>
                      <a:r>
                        <a:rPr lang="es-ES" sz="1100" dirty="0" err="1"/>
                        <a:t>operators</a:t>
                      </a:r>
                      <a:endParaRPr lang="es-ES" sz="1100" dirty="0"/>
                    </a:p>
                  </a:txBody>
                  <a:tcPr marL="68580" marR="68580" marT="0" marB="0"/>
                </a:tc>
                <a:extLst>
                  <a:ext uri="{0D108BD9-81ED-4DB2-BD59-A6C34878D82A}">
                    <a16:rowId xmlns:a16="http://schemas.microsoft.com/office/drawing/2014/main" val="4117730659"/>
                  </a:ext>
                </a:extLst>
              </a:tr>
              <a:tr h="1019763">
                <a:tc>
                  <a:txBody>
                    <a:bodyPr/>
                    <a:lstStyle/>
                    <a:p>
                      <a:pPr>
                        <a:lnSpc>
                          <a:spcPct val="115000"/>
                        </a:lnSpc>
                        <a:spcAft>
                          <a:spcPts val="800"/>
                        </a:spcAft>
                      </a:pPr>
                      <a:r>
                        <a:rPr lang="es-ES" sz="1100" dirty="0" err="1"/>
                        <a:t>Other</a:t>
                      </a:r>
                      <a:endParaRPr lang="es-ES" sz="1100" dirty="0"/>
                    </a:p>
                  </a:txBody>
                  <a:tcPr marL="68580" marR="68580" marT="0" marB="0"/>
                </a:tc>
                <a:tc>
                  <a:txBody>
                    <a:bodyPr/>
                    <a:lstStyle/>
                    <a:p>
                      <a:pPr>
                        <a:lnSpc>
                          <a:spcPct val="115000"/>
                        </a:lnSpc>
                        <a:spcAft>
                          <a:spcPts val="800"/>
                        </a:spcAft>
                      </a:pPr>
                      <a:endParaRPr lang="es-ES" sz="1100" dirty="0"/>
                    </a:p>
                  </a:txBody>
                  <a:tcPr marL="68580" marR="68580" marT="0" marB="0"/>
                </a:tc>
                <a:tc>
                  <a:txBody>
                    <a:bodyPr/>
                    <a:lstStyle/>
                    <a:p>
                      <a:pPr>
                        <a:lnSpc>
                          <a:spcPct val="115000"/>
                        </a:lnSpc>
                        <a:spcAft>
                          <a:spcPts val="800"/>
                        </a:spcAft>
                      </a:pPr>
                      <a:endParaRPr lang="es-ES" sz="1100" dirty="0"/>
                    </a:p>
                  </a:txBody>
                  <a:tcPr marL="68580" marR="68580" marT="0" marB="0"/>
                </a:tc>
                <a:extLst>
                  <a:ext uri="{0D108BD9-81ED-4DB2-BD59-A6C34878D82A}">
                    <a16:rowId xmlns:a16="http://schemas.microsoft.com/office/drawing/2014/main" val="5307536"/>
                  </a:ext>
                </a:extLst>
              </a:tr>
            </a:tbl>
          </a:graphicData>
        </a:graphic>
      </p:graphicFrame>
    </p:spTree>
    <p:extLst>
      <p:ext uri="{BB962C8B-B14F-4D97-AF65-F5344CB8AC3E}">
        <p14:creationId xmlns:p14="http://schemas.microsoft.com/office/powerpoint/2010/main" val="373954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B8512CE1-9817-BA1A-60B4-676464A8C46A}"/>
              </a:ext>
            </a:extLst>
          </p:cNvPr>
          <p:cNvSpPr/>
          <p:nvPr/>
        </p:nvSpPr>
        <p:spPr>
          <a:xfrm>
            <a:off x="0" y="0"/>
            <a:ext cx="12192000" cy="1350627"/>
          </a:xfrm>
          <a:prstGeom prst="rect">
            <a:avLst/>
          </a:prstGeom>
          <a:solidFill>
            <a:srgbClr val="26336D"/>
          </a:solidFill>
          <a:ln w="12700">
            <a:miter lim="400000"/>
          </a:ln>
        </p:spPr>
        <p:txBody>
          <a:bodyPr lIns="34290" tIns="34290" rIns="34290" bIns="3429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endParaRPr kumimoji="0"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endParaRPr>
          </a:p>
        </p:txBody>
      </p:sp>
      <p:sp>
        <p:nvSpPr>
          <p:cNvPr id="2" name="TextBox 1">
            <a:extLst>
              <a:ext uri="{FF2B5EF4-FFF2-40B4-BE49-F238E27FC236}">
                <a16:creationId xmlns:a16="http://schemas.microsoft.com/office/drawing/2014/main" id="{D6C75A32-8FBE-932E-D573-23143645266C}"/>
              </a:ext>
            </a:extLst>
          </p:cNvPr>
          <p:cNvSpPr txBox="1"/>
          <p:nvPr/>
        </p:nvSpPr>
        <p:spPr>
          <a:xfrm>
            <a:off x="-1572400" y="888564"/>
            <a:ext cx="11743685" cy="461665"/>
          </a:xfrm>
          <a:prstGeom prst="rect">
            <a:avLst/>
          </a:prstGeom>
          <a:noFill/>
        </p:spPr>
        <p:txBody>
          <a:bodyPr wrap="square" lIns="91440" tIns="45720" rIns="91440" bIns="45720" rtlCol="0" anchor="t">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r>
              <a:rPr lang="en-US" sz="2400" dirty="0">
                <a:latin typeface="Open Sans"/>
                <a:ea typeface="Open Sans"/>
                <a:cs typeface="Open Sans"/>
              </a:rPr>
              <a:t>Sustainable food from the sea: fisheries and aquaculture</a:t>
            </a:r>
            <a:endParaRPr kumimoji="0" lang="en-US" sz="2400" b="0" i="0" u="none" strike="noStrike" kern="1200" cap="none" spc="0" normalizeH="0" baseline="0" noProof="0" dirty="0">
              <a:ln>
                <a:noFill/>
              </a:ln>
              <a:effectLst/>
              <a:uLnTx/>
              <a:uFillTx/>
              <a:latin typeface="Open Sans"/>
              <a:ea typeface="Open Sans"/>
              <a:cs typeface="Open Sans"/>
              <a:sym typeface="Helvetica"/>
            </a:endParaRPr>
          </a:p>
        </p:txBody>
      </p:sp>
      <p:pic>
        <p:nvPicPr>
          <p:cNvPr id="6" name="Picture 3" descr="A picture containing icon&#10;&#10;Description automatically generated">
            <a:extLst>
              <a:ext uri="{FF2B5EF4-FFF2-40B4-BE49-F238E27FC236}">
                <a16:creationId xmlns:a16="http://schemas.microsoft.com/office/drawing/2014/main" id="{A4A3FE0E-4D18-9634-0812-97D9BC1435F8}"/>
              </a:ext>
            </a:extLst>
          </p:cNvPr>
          <p:cNvPicPr>
            <a:picLocks noChangeAspect="1"/>
          </p:cNvPicPr>
          <p:nvPr/>
        </p:nvPicPr>
        <p:blipFill>
          <a:blip r:embed="rId2"/>
          <a:stretch>
            <a:fillRect/>
          </a:stretch>
        </p:blipFill>
        <p:spPr>
          <a:xfrm>
            <a:off x="11391899" y="6147642"/>
            <a:ext cx="519565" cy="465852"/>
          </a:xfrm>
          <a:prstGeom prst="rect">
            <a:avLst/>
          </a:prstGeom>
        </p:spPr>
      </p:pic>
      <p:graphicFrame>
        <p:nvGraphicFramePr>
          <p:cNvPr id="7" name="Tabla 6">
            <a:extLst>
              <a:ext uri="{FF2B5EF4-FFF2-40B4-BE49-F238E27FC236}">
                <a16:creationId xmlns:a16="http://schemas.microsoft.com/office/drawing/2014/main" id="{C1E9A64A-740E-C80F-DEF7-EF1CDA6E392E}"/>
              </a:ext>
            </a:extLst>
          </p:cNvPr>
          <p:cNvGraphicFramePr>
            <a:graphicFrameLocks noGrp="1"/>
          </p:cNvGraphicFramePr>
          <p:nvPr>
            <p:extLst>
              <p:ext uri="{D42A27DB-BD31-4B8C-83A1-F6EECF244321}">
                <p14:modId xmlns:p14="http://schemas.microsoft.com/office/powerpoint/2010/main" val="3943340725"/>
              </p:ext>
            </p:extLst>
          </p:nvPr>
        </p:nvGraphicFramePr>
        <p:xfrm>
          <a:off x="184151" y="1504076"/>
          <a:ext cx="11484606" cy="5107126"/>
        </p:xfrm>
        <a:graphic>
          <a:graphicData uri="http://schemas.openxmlformats.org/drawingml/2006/table">
            <a:tbl>
              <a:tblPr firstRow="1" firstCol="1" bandRow="1">
                <a:tableStyleId>{5C22544A-7EE6-4342-B048-85BDC9FD1C3A}</a:tableStyleId>
              </a:tblPr>
              <a:tblGrid>
                <a:gridCol w="2787852">
                  <a:extLst>
                    <a:ext uri="{9D8B030D-6E8A-4147-A177-3AD203B41FA5}">
                      <a16:colId xmlns:a16="http://schemas.microsoft.com/office/drawing/2014/main" val="1626643464"/>
                    </a:ext>
                  </a:extLst>
                </a:gridCol>
                <a:gridCol w="4421007">
                  <a:extLst>
                    <a:ext uri="{9D8B030D-6E8A-4147-A177-3AD203B41FA5}">
                      <a16:colId xmlns:a16="http://schemas.microsoft.com/office/drawing/2014/main" val="387771921"/>
                    </a:ext>
                  </a:extLst>
                </a:gridCol>
                <a:gridCol w="4275747">
                  <a:extLst>
                    <a:ext uri="{9D8B030D-6E8A-4147-A177-3AD203B41FA5}">
                      <a16:colId xmlns:a16="http://schemas.microsoft.com/office/drawing/2014/main" val="2306740790"/>
                    </a:ext>
                  </a:extLst>
                </a:gridCol>
              </a:tblGrid>
              <a:tr h="270251">
                <a:tc>
                  <a:txBody>
                    <a:bodyPr/>
                    <a:lstStyle/>
                    <a:p>
                      <a:pPr>
                        <a:lnSpc>
                          <a:spcPct val="115000"/>
                        </a:lnSpc>
                        <a:spcAft>
                          <a:spcPts val="800"/>
                        </a:spcAft>
                      </a:pPr>
                      <a:r>
                        <a:rPr lang="en-GB" sz="1100" dirty="0">
                          <a:solidFill>
                            <a:schemeClr val="tx1"/>
                          </a:solidFill>
                        </a:rPr>
                        <a:t>Ministerial Declaration related progress</a:t>
                      </a:r>
                      <a:endParaRPr lang="es-ES" sz="1100">
                        <a:solidFill>
                          <a:schemeClr val="tx1"/>
                        </a:solidFill>
                      </a:endParaRPr>
                    </a:p>
                  </a:txBody>
                  <a:tcPr marL="68580" marR="68580" marT="0" marB="0"/>
                </a:tc>
                <a:tc>
                  <a:txBody>
                    <a:bodyPr/>
                    <a:lstStyle/>
                    <a:p>
                      <a:pPr>
                        <a:lnSpc>
                          <a:spcPct val="115000"/>
                        </a:lnSpc>
                        <a:spcAft>
                          <a:spcPts val="800"/>
                        </a:spcAft>
                      </a:pPr>
                      <a:r>
                        <a:rPr lang="en-GB" sz="1100" dirty="0">
                          <a:solidFill>
                            <a:schemeClr val="tx1"/>
                          </a:solidFill>
                        </a:rPr>
                        <a:t>Policies and strategies at national/regional level</a:t>
                      </a:r>
                      <a:endParaRPr lang="es-ES" sz="1100" dirty="0">
                        <a:solidFill>
                          <a:schemeClr val="tx1"/>
                        </a:solidFill>
                      </a:endParaRPr>
                    </a:p>
                  </a:txBody>
                  <a:tcPr marL="68580" marR="68580" marT="0" marB="0"/>
                </a:tc>
                <a:tc>
                  <a:txBody>
                    <a:bodyPr/>
                    <a:lstStyle/>
                    <a:p>
                      <a:pPr>
                        <a:lnSpc>
                          <a:spcPct val="115000"/>
                        </a:lnSpc>
                        <a:spcAft>
                          <a:spcPts val="800"/>
                        </a:spcAft>
                      </a:pPr>
                      <a:r>
                        <a:rPr lang="en-GB" sz="1100" dirty="0">
                          <a:solidFill>
                            <a:schemeClr val="tx1"/>
                          </a:solidFill>
                        </a:rPr>
                        <a:t>Projects and initiatives at national/regional level</a:t>
                      </a:r>
                      <a:endParaRPr lang="es-ES" sz="1100" dirty="0">
                        <a:solidFill>
                          <a:schemeClr val="tx1"/>
                        </a:solidFill>
                      </a:endParaRPr>
                    </a:p>
                  </a:txBody>
                  <a:tcPr marL="68580" marR="68580" marT="0" marB="0"/>
                </a:tc>
                <a:extLst>
                  <a:ext uri="{0D108BD9-81ED-4DB2-BD59-A6C34878D82A}">
                    <a16:rowId xmlns:a16="http://schemas.microsoft.com/office/drawing/2014/main" val="2482022400"/>
                  </a:ext>
                </a:extLst>
              </a:tr>
              <a:tr h="1147581">
                <a:tc>
                  <a:txBody>
                    <a:bodyPr/>
                    <a:lstStyle/>
                    <a:p>
                      <a:pPr>
                        <a:lnSpc>
                          <a:spcPct val="115000"/>
                        </a:lnSpc>
                        <a:spcAft>
                          <a:spcPts val="800"/>
                        </a:spcAft>
                      </a:pPr>
                      <a:r>
                        <a:rPr lang="en-GB" sz="1100" dirty="0">
                          <a:solidFill>
                            <a:schemeClr val="tx1"/>
                          </a:solidFill>
                        </a:rPr>
                        <a:t>Establishment of Marine Protected Areas and Fisheries Restricted Areas</a:t>
                      </a:r>
                      <a:endParaRPr lang="es-ES" sz="1100" dirty="0">
                        <a:solidFill>
                          <a:schemeClr val="tx1"/>
                        </a:solidFill>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s-ES" sz="1000" b="0" i="0" u="none" strike="noStrike" noProof="0" dirty="0" err="1">
                          <a:latin typeface="+mn-lt"/>
                        </a:rPr>
                        <a:t>Strategic</a:t>
                      </a:r>
                      <a:r>
                        <a:rPr lang="es-ES" sz="1000" b="0" i="0" u="none" strike="noStrike" noProof="0" dirty="0">
                          <a:latin typeface="+mn-lt"/>
                        </a:rPr>
                        <a:t> Plan: Aqaba </a:t>
                      </a:r>
                      <a:r>
                        <a:rPr lang="es-ES" sz="1000" b="0" i="0" u="none" strike="noStrike" noProof="0" dirty="0" err="1">
                          <a:latin typeface="+mn-lt"/>
                        </a:rPr>
                        <a:t>Special</a:t>
                      </a:r>
                      <a:r>
                        <a:rPr lang="es-ES" sz="1000" b="0" i="0" u="none" strike="noStrike" noProof="0" dirty="0">
                          <a:latin typeface="+mn-lt"/>
                        </a:rPr>
                        <a:t> </a:t>
                      </a:r>
                      <a:r>
                        <a:rPr lang="es-ES" sz="1000" b="0" i="0" u="none" strike="noStrike" noProof="0" dirty="0" err="1">
                          <a:latin typeface="+mn-lt"/>
                        </a:rPr>
                        <a:t>Economic</a:t>
                      </a:r>
                      <a:r>
                        <a:rPr lang="es-ES" sz="1000" b="0" i="0" u="none" strike="noStrike" noProof="0" dirty="0">
                          <a:latin typeface="+mn-lt"/>
                        </a:rPr>
                        <a:t> </a:t>
                      </a:r>
                      <a:r>
                        <a:rPr lang="es-ES" sz="1000" b="0" i="0" u="none" strike="noStrike" noProof="0" dirty="0" err="1">
                          <a:latin typeface="+mn-lt"/>
                        </a:rPr>
                        <a:t>Zone</a:t>
                      </a:r>
                      <a:r>
                        <a:rPr lang="es-ES" sz="1000" b="0" i="0" u="none" strike="noStrike" noProof="0" dirty="0">
                          <a:latin typeface="+mn-lt"/>
                        </a:rPr>
                        <a:t> </a:t>
                      </a:r>
                      <a:r>
                        <a:rPr lang="es-ES" sz="1000" b="0" i="0" u="none" strike="noStrike" noProof="0" dirty="0" err="1">
                          <a:latin typeface="+mn-lt"/>
                        </a:rPr>
                        <a:t>Authority</a:t>
                      </a:r>
                      <a:r>
                        <a:rPr lang="es-ES" sz="1000" b="0" i="0" u="none" strike="noStrike" noProof="0" dirty="0">
                          <a:latin typeface="+mn-lt"/>
                        </a:rPr>
                        <a:t> 2024 - 2028</a:t>
                      </a:r>
                      <a:endParaRPr lang="en-US" sz="1000" dirty="0"/>
                    </a:p>
                  </a:txBody>
                  <a:tcPr marL="68580" marR="68580" marT="0" marB="0"/>
                </a:tc>
                <a:tc>
                  <a:txBody>
                    <a:bodyPr/>
                    <a:lstStyle/>
                    <a:p>
                      <a:pPr>
                        <a:lnSpc>
                          <a:spcPct val="115000"/>
                        </a:lnSpc>
                        <a:spcAft>
                          <a:spcPts val="800"/>
                        </a:spcAft>
                      </a:pPr>
                      <a:endParaRPr lang="es-ES" sz="1000" dirty="0">
                        <a:solidFill>
                          <a:schemeClr val="tx1"/>
                        </a:solidFill>
                      </a:endParaRPr>
                    </a:p>
                  </a:txBody>
                  <a:tcPr marL="68580" marR="68580" marT="0" marB="0"/>
                </a:tc>
                <a:extLst>
                  <a:ext uri="{0D108BD9-81ED-4DB2-BD59-A6C34878D82A}">
                    <a16:rowId xmlns:a16="http://schemas.microsoft.com/office/drawing/2014/main" val="287391114"/>
                  </a:ext>
                </a:extLst>
              </a:tr>
              <a:tr h="1363146">
                <a:tc>
                  <a:txBody>
                    <a:bodyPr/>
                    <a:lstStyle/>
                    <a:p>
                      <a:pPr>
                        <a:lnSpc>
                          <a:spcPct val="115000"/>
                        </a:lnSpc>
                        <a:spcAft>
                          <a:spcPts val="800"/>
                        </a:spcAft>
                      </a:pPr>
                      <a:r>
                        <a:rPr lang="en-GB" sz="1100" dirty="0">
                          <a:solidFill>
                            <a:schemeClr val="tx1"/>
                          </a:solidFill>
                        </a:rPr>
                        <a:t>Tackling Illegal, Unreported and Unregulated fishing (IUU)</a:t>
                      </a:r>
                      <a:endParaRPr lang="es-ES" sz="1100" dirty="0">
                        <a:solidFill>
                          <a:schemeClr val="tx1"/>
                        </a:solidFill>
                      </a:endParaRPr>
                    </a:p>
                  </a:txBody>
                  <a:tcPr marL="68580" marR="68580" marT="0" marB="0"/>
                </a:tc>
                <a:tc>
                  <a:txBody>
                    <a:bodyPr/>
                    <a:lstStyle/>
                    <a:p>
                      <a:pPr>
                        <a:lnSpc>
                          <a:spcPct val="115000"/>
                        </a:lnSpc>
                        <a:spcAft>
                          <a:spcPts val="800"/>
                        </a:spcAft>
                      </a:pPr>
                      <a:endParaRPr lang="es-ES" sz="1000" dirty="0">
                        <a:solidFill>
                          <a:schemeClr val="tx1"/>
                        </a:solidFill>
                      </a:endParaRPr>
                    </a:p>
                  </a:txBody>
                  <a:tcPr marL="68580" marR="68580" marT="0" marB="0"/>
                </a:tc>
                <a:tc>
                  <a:txBody>
                    <a:bodyPr/>
                    <a:lstStyle/>
                    <a:p>
                      <a:pPr>
                        <a:lnSpc>
                          <a:spcPct val="115000"/>
                        </a:lnSpc>
                        <a:spcAft>
                          <a:spcPts val="800"/>
                        </a:spcAft>
                      </a:pPr>
                      <a:endParaRPr lang="es-ES" sz="1000" dirty="0">
                        <a:solidFill>
                          <a:schemeClr val="tx1"/>
                        </a:solidFill>
                      </a:endParaRPr>
                    </a:p>
                  </a:txBody>
                  <a:tcPr marL="68580" marR="68580" marT="0" marB="0"/>
                </a:tc>
                <a:extLst>
                  <a:ext uri="{0D108BD9-81ED-4DB2-BD59-A6C34878D82A}">
                    <a16:rowId xmlns:a16="http://schemas.microsoft.com/office/drawing/2014/main" val="665532744"/>
                  </a:ext>
                </a:extLst>
              </a:tr>
              <a:tr h="1163074">
                <a:tc>
                  <a:txBody>
                    <a:bodyPr/>
                    <a:lstStyle/>
                    <a:p>
                      <a:pPr>
                        <a:lnSpc>
                          <a:spcPct val="115000"/>
                        </a:lnSpc>
                        <a:spcAft>
                          <a:spcPts val="800"/>
                        </a:spcAft>
                      </a:pPr>
                      <a:r>
                        <a:rPr lang="en-GB" sz="1100" dirty="0">
                          <a:solidFill>
                            <a:schemeClr val="tx1"/>
                          </a:solidFill>
                        </a:rPr>
                        <a:t>Support to Small-Scale Fisheries (SSF)</a:t>
                      </a:r>
                      <a:endParaRPr lang="es-ES" sz="1100" dirty="0">
                        <a:solidFill>
                          <a:schemeClr val="tx1"/>
                        </a:solidFill>
                      </a:endParaRPr>
                    </a:p>
                  </a:txBody>
                  <a:tcPr marL="68580" marR="68580" marT="0" marB="0"/>
                </a:tc>
                <a:tc>
                  <a:txBody>
                    <a:bodyPr/>
                    <a:lstStyle/>
                    <a:p>
                      <a:pPr>
                        <a:lnSpc>
                          <a:spcPct val="115000"/>
                        </a:lnSpc>
                        <a:spcAft>
                          <a:spcPts val="800"/>
                        </a:spcAft>
                      </a:pPr>
                      <a:endParaRPr lang="es-ES" sz="1000" dirty="0">
                        <a:solidFill>
                          <a:schemeClr val="tx1"/>
                        </a:solidFill>
                      </a:endParaRPr>
                    </a:p>
                  </a:txBody>
                  <a:tcPr marL="68580" marR="68580" marT="0" marB="0"/>
                </a:tc>
                <a:tc>
                  <a:txBody>
                    <a:bodyPr/>
                    <a:lstStyle/>
                    <a:p>
                      <a:pPr>
                        <a:lnSpc>
                          <a:spcPct val="115000"/>
                        </a:lnSpc>
                        <a:spcAft>
                          <a:spcPts val="800"/>
                        </a:spcAft>
                      </a:pPr>
                      <a:endParaRPr lang="es-ES" sz="1000" dirty="0">
                        <a:solidFill>
                          <a:schemeClr val="tx1"/>
                        </a:solidFill>
                      </a:endParaRPr>
                    </a:p>
                  </a:txBody>
                  <a:tcPr marL="68580" marR="68580" marT="0" marB="0"/>
                </a:tc>
                <a:extLst>
                  <a:ext uri="{0D108BD9-81ED-4DB2-BD59-A6C34878D82A}">
                    <a16:rowId xmlns:a16="http://schemas.microsoft.com/office/drawing/2014/main" val="4117730659"/>
                  </a:ext>
                </a:extLst>
              </a:tr>
              <a:tr h="1163074">
                <a:tc>
                  <a:txBody>
                    <a:bodyPr/>
                    <a:lstStyle/>
                    <a:p>
                      <a:pPr>
                        <a:lnSpc>
                          <a:spcPct val="115000"/>
                        </a:lnSpc>
                        <a:spcAft>
                          <a:spcPts val="800"/>
                        </a:spcAft>
                      </a:pPr>
                      <a:r>
                        <a:rPr lang="es-ES" sz="1100" err="1">
                          <a:solidFill>
                            <a:schemeClr val="tx1"/>
                          </a:solidFill>
                        </a:rPr>
                        <a:t>Other</a:t>
                      </a:r>
                      <a:endParaRPr lang="es-ES" sz="1100">
                        <a:solidFill>
                          <a:schemeClr val="tx1"/>
                        </a:solidFill>
                      </a:endParaRPr>
                    </a:p>
                  </a:txBody>
                  <a:tcPr marL="68580" marR="68580" marT="0" marB="0"/>
                </a:tc>
                <a:tc>
                  <a:txBody>
                    <a:bodyPr/>
                    <a:lstStyle/>
                    <a:p>
                      <a:pPr>
                        <a:lnSpc>
                          <a:spcPct val="115000"/>
                        </a:lnSpc>
                        <a:spcAft>
                          <a:spcPts val="800"/>
                        </a:spcAft>
                      </a:pPr>
                      <a:r>
                        <a:rPr lang="es-ES" sz="1000" dirty="0" err="1">
                          <a:solidFill>
                            <a:schemeClr val="tx1"/>
                          </a:solidFill>
                        </a:rPr>
                        <a:t>Fisheries</a:t>
                      </a:r>
                      <a:r>
                        <a:rPr lang="es-ES" sz="1000" dirty="0">
                          <a:solidFill>
                            <a:schemeClr val="tx1"/>
                          </a:solidFill>
                        </a:rPr>
                        <a:t> </a:t>
                      </a:r>
                      <a:r>
                        <a:rPr lang="es-ES" sz="1000" dirty="0" err="1">
                          <a:solidFill>
                            <a:schemeClr val="tx1"/>
                          </a:solidFill>
                        </a:rPr>
                        <a:t>Basin</a:t>
                      </a:r>
                      <a:r>
                        <a:rPr lang="es-ES" sz="1000" dirty="0">
                          <a:solidFill>
                            <a:schemeClr val="tx1"/>
                          </a:solidFill>
                        </a:rPr>
                        <a:t> &amp; </a:t>
                      </a:r>
                      <a:r>
                        <a:rPr lang="es-ES" sz="1000" dirty="0" err="1">
                          <a:solidFill>
                            <a:schemeClr val="tx1"/>
                          </a:solidFill>
                        </a:rPr>
                        <a:t>Souq</a:t>
                      </a:r>
                      <a:r>
                        <a:rPr lang="es-ES" sz="1000" dirty="0">
                          <a:solidFill>
                            <a:schemeClr val="tx1"/>
                          </a:solidFill>
                        </a:rPr>
                        <a:t>: </a:t>
                      </a:r>
                      <a:r>
                        <a:rPr lang="es-ES" sz="1000" dirty="0" err="1">
                          <a:solidFill>
                            <a:schemeClr val="tx1"/>
                          </a:solidFill>
                        </a:rPr>
                        <a:t>encourage</a:t>
                      </a:r>
                      <a:r>
                        <a:rPr lang="es-ES" sz="1000" dirty="0">
                          <a:solidFill>
                            <a:schemeClr val="tx1"/>
                          </a:solidFill>
                        </a:rPr>
                        <a:t> use </a:t>
                      </a:r>
                      <a:r>
                        <a:rPr lang="es-ES" sz="1000" dirty="0" err="1">
                          <a:solidFill>
                            <a:schemeClr val="tx1"/>
                          </a:solidFill>
                        </a:rPr>
                        <a:t>of</a:t>
                      </a:r>
                      <a:r>
                        <a:rPr lang="es-ES" sz="1000" dirty="0">
                          <a:solidFill>
                            <a:schemeClr val="tx1"/>
                          </a:solidFill>
                        </a:rPr>
                        <a:t> </a:t>
                      </a:r>
                      <a:r>
                        <a:rPr lang="es-ES" sz="1000" dirty="0" err="1">
                          <a:solidFill>
                            <a:schemeClr val="tx1"/>
                          </a:solidFill>
                        </a:rPr>
                        <a:t>environmentally</a:t>
                      </a:r>
                      <a:r>
                        <a:rPr lang="es-ES" sz="1000" dirty="0">
                          <a:solidFill>
                            <a:schemeClr val="tx1"/>
                          </a:solidFill>
                        </a:rPr>
                        <a:t> </a:t>
                      </a:r>
                      <a:r>
                        <a:rPr lang="es-ES" sz="1000" dirty="0" err="1">
                          <a:solidFill>
                            <a:schemeClr val="tx1"/>
                          </a:solidFill>
                        </a:rPr>
                        <a:t>friendly</a:t>
                      </a:r>
                      <a:r>
                        <a:rPr lang="es-ES" sz="1000" dirty="0">
                          <a:solidFill>
                            <a:schemeClr val="tx1"/>
                          </a:solidFill>
                        </a:rPr>
                        <a:t> </a:t>
                      </a:r>
                      <a:r>
                        <a:rPr lang="es-ES" sz="1000" dirty="0" err="1">
                          <a:solidFill>
                            <a:schemeClr val="tx1"/>
                          </a:solidFill>
                        </a:rPr>
                        <a:t>fishing</a:t>
                      </a:r>
                      <a:r>
                        <a:rPr lang="es-ES" sz="1000" dirty="0">
                          <a:solidFill>
                            <a:schemeClr val="tx1"/>
                          </a:solidFill>
                        </a:rPr>
                        <a:t> </a:t>
                      </a:r>
                      <a:r>
                        <a:rPr lang="es-ES" sz="1000" dirty="0" err="1">
                          <a:solidFill>
                            <a:schemeClr val="tx1"/>
                          </a:solidFill>
                        </a:rPr>
                        <a:t>gear</a:t>
                      </a:r>
                      <a:r>
                        <a:rPr lang="es-ES" sz="1000" dirty="0">
                          <a:solidFill>
                            <a:schemeClr val="tx1"/>
                          </a:solidFill>
                        </a:rPr>
                        <a:t>, </a:t>
                      </a:r>
                      <a:r>
                        <a:rPr lang="es-ES" sz="1000" dirty="0" err="1">
                          <a:solidFill>
                            <a:schemeClr val="tx1"/>
                          </a:solidFill>
                        </a:rPr>
                        <a:t>provide</a:t>
                      </a:r>
                      <a:r>
                        <a:rPr lang="es-ES" sz="1000" dirty="0">
                          <a:solidFill>
                            <a:schemeClr val="tx1"/>
                          </a:solidFill>
                        </a:rPr>
                        <a:t> </a:t>
                      </a:r>
                      <a:r>
                        <a:rPr lang="es-ES" sz="1000" dirty="0" err="1">
                          <a:solidFill>
                            <a:schemeClr val="tx1"/>
                          </a:solidFill>
                        </a:rPr>
                        <a:t>small</a:t>
                      </a:r>
                      <a:r>
                        <a:rPr lang="es-ES" sz="1000" dirty="0">
                          <a:solidFill>
                            <a:schemeClr val="tx1"/>
                          </a:solidFill>
                        </a:rPr>
                        <a:t> </a:t>
                      </a:r>
                      <a:r>
                        <a:rPr lang="es-ES" sz="1000" dirty="0" err="1">
                          <a:solidFill>
                            <a:schemeClr val="tx1"/>
                          </a:solidFill>
                        </a:rPr>
                        <a:t>fishing</a:t>
                      </a:r>
                      <a:r>
                        <a:rPr lang="es-ES" sz="1000" dirty="0">
                          <a:solidFill>
                            <a:schemeClr val="tx1"/>
                          </a:solidFill>
                        </a:rPr>
                        <a:t> winches and </a:t>
                      </a:r>
                      <a:r>
                        <a:rPr lang="es-ES" sz="1000" dirty="0" err="1">
                          <a:solidFill>
                            <a:schemeClr val="tx1"/>
                          </a:solidFill>
                        </a:rPr>
                        <a:t>avoid</a:t>
                      </a:r>
                      <a:r>
                        <a:rPr lang="es-ES" sz="1000" dirty="0">
                          <a:solidFill>
                            <a:schemeClr val="tx1"/>
                          </a:solidFill>
                        </a:rPr>
                        <a:t> </a:t>
                      </a:r>
                      <a:r>
                        <a:rPr lang="es-ES" sz="1000" dirty="0" err="1">
                          <a:solidFill>
                            <a:schemeClr val="tx1"/>
                          </a:solidFill>
                        </a:rPr>
                        <a:t>discharge</a:t>
                      </a:r>
                      <a:r>
                        <a:rPr lang="es-ES" sz="1000" dirty="0">
                          <a:solidFill>
                            <a:schemeClr val="tx1"/>
                          </a:solidFill>
                        </a:rPr>
                        <a:t> </a:t>
                      </a:r>
                      <a:r>
                        <a:rPr lang="es-ES" sz="1000" dirty="0" err="1">
                          <a:solidFill>
                            <a:schemeClr val="tx1"/>
                          </a:solidFill>
                        </a:rPr>
                        <a:t>of</a:t>
                      </a:r>
                      <a:r>
                        <a:rPr lang="es-ES" sz="1000" dirty="0">
                          <a:solidFill>
                            <a:schemeClr val="tx1"/>
                          </a:solidFill>
                        </a:rPr>
                        <a:t> </a:t>
                      </a:r>
                      <a:r>
                        <a:rPr lang="es-ES" sz="1000" dirty="0" err="1">
                          <a:solidFill>
                            <a:schemeClr val="tx1"/>
                          </a:solidFill>
                        </a:rPr>
                        <a:t>anchors</a:t>
                      </a:r>
                      <a:r>
                        <a:rPr lang="es-ES" sz="1000" dirty="0">
                          <a:solidFill>
                            <a:schemeClr val="tx1"/>
                          </a:solidFill>
                        </a:rPr>
                        <a:t> and </a:t>
                      </a:r>
                      <a:r>
                        <a:rPr lang="es-ES" sz="1000" dirty="0" err="1">
                          <a:solidFill>
                            <a:schemeClr val="tx1"/>
                          </a:solidFill>
                        </a:rPr>
                        <a:t>ropes</a:t>
                      </a:r>
                      <a:r>
                        <a:rPr lang="es-ES" sz="1000" dirty="0">
                          <a:solidFill>
                            <a:schemeClr val="tx1"/>
                          </a:solidFill>
                        </a:rPr>
                        <a:t> in Deep sea</a:t>
                      </a:r>
                    </a:p>
                  </a:txBody>
                  <a:tcPr marL="68580" marR="68580" marT="0" marB="0"/>
                </a:tc>
                <a:tc>
                  <a:txBody>
                    <a:bodyPr/>
                    <a:lstStyle/>
                    <a:p>
                      <a:pPr>
                        <a:lnSpc>
                          <a:spcPct val="115000"/>
                        </a:lnSpc>
                        <a:spcAft>
                          <a:spcPts val="800"/>
                        </a:spcAft>
                      </a:pPr>
                      <a:endParaRPr lang="es-ES" sz="1000" dirty="0">
                        <a:solidFill>
                          <a:schemeClr val="tx1"/>
                        </a:solidFill>
                      </a:endParaRPr>
                    </a:p>
                  </a:txBody>
                  <a:tcPr marL="68580" marR="68580" marT="0" marB="0"/>
                </a:tc>
                <a:extLst>
                  <a:ext uri="{0D108BD9-81ED-4DB2-BD59-A6C34878D82A}">
                    <a16:rowId xmlns:a16="http://schemas.microsoft.com/office/drawing/2014/main" val="1601091114"/>
                  </a:ext>
                </a:extLst>
              </a:tr>
            </a:tbl>
          </a:graphicData>
        </a:graphic>
      </p:graphicFrame>
    </p:spTree>
    <p:extLst>
      <p:ext uri="{BB962C8B-B14F-4D97-AF65-F5344CB8AC3E}">
        <p14:creationId xmlns:p14="http://schemas.microsoft.com/office/powerpoint/2010/main" val="376877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B8512CE1-9817-BA1A-60B4-676464A8C46A}"/>
              </a:ext>
            </a:extLst>
          </p:cNvPr>
          <p:cNvSpPr/>
          <p:nvPr/>
        </p:nvSpPr>
        <p:spPr>
          <a:xfrm>
            <a:off x="0" y="0"/>
            <a:ext cx="12192000" cy="1350627"/>
          </a:xfrm>
          <a:prstGeom prst="rect">
            <a:avLst/>
          </a:prstGeom>
          <a:solidFill>
            <a:srgbClr val="26336D"/>
          </a:solidFill>
          <a:ln w="12700">
            <a:miter lim="400000"/>
          </a:ln>
        </p:spPr>
        <p:txBody>
          <a:bodyPr lIns="34290" tIns="34290" rIns="34290" bIns="3429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endParaRPr kumimoji="0"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endParaRPr>
          </a:p>
        </p:txBody>
      </p:sp>
      <p:sp>
        <p:nvSpPr>
          <p:cNvPr id="2" name="TextBox 1">
            <a:extLst>
              <a:ext uri="{FF2B5EF4-FFF2-40B4-BE49-F238E27FC236}">
                <a16:creationId xmlns:a16="http://schemas.microsoft.com/office/drawing/2014/main" id="{D6C75A32-8FBE-932E-D573-23143645266C}"/>
              </a:ext>
            </a:extLst>
          </p:cNvPr>
          <p:cNvSpPr txBox="1"/>
          <p:nvPr/>
        </p:nvSpPr>
        <p:spPr>
          <a:xfrm>
            <a:off x="-151002" y="822122"/>
            <a:ext cx="11743685" cy="461665"/>
          </a:xfrm>
          <a:prstGeom prst="rect">
            <a:avLst/>
          </a:prstGeom>
          <a:noFill/>
        </p:spPr>
        <p:txBody>
          <a:bodyPr wrap="square" lIns="91440" tIns="45720" rIns="91440" bIns="45720" rtlCol="0" anchor="t">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r>
              <a:rPr lang="en-US" sz="2400" dirty="0">
                <a:latin typeface="Open Sans"/>
                <a:ea typeface="Open Sans"/>
                <a:cs typeface="Open Sans"/>
              </a:rPr>
              <a:t>Sustainable, climate-neutral and zero-pollution maritime transport and ports</a:t>
            </a:r>
            <a:endParaRPr kumimoji="0" lang="en-US" sz="2400" b="0" i="0" u="none" strike="noStrike" kern="1200" cap="none" spc="0" normalizeH="0" baseline="0" noProof="0" dirty="0">
              <a:ln>
                <a:noFill/>
              </a:ln>
              <a:effectLst/>
              <a:uLnTx/>
              <a:uFillTx/>
              <a:latin typeface="Open Sans"/>
              <a:ea typeface="Open Sans"/>
              <a:cs typeface="Open Sans"/>
              <a:sym typeface="Helvetica"/>
            </a:endParaRPr>
          </a:p>
        </p:txBody>
      </p:sp>
      <p:graphicFrame>
        <p:nvGraphicFramePr>
          <p:cNvPr id="3" name="Tabla 2">
            <a:extLst>
              <a:ext uri="{FF2B5EF4-FFF2-40B4-BE49-F238E27FC236}">
                <a16:creationId xmlns:a16="http://schemas.microsoft.com/office/drawing/2014/main" id="{27C11163-5081-8432-7F57-3B27E607F0C2}"/>
              </a:ext>
            </a:extLst>
          </p:cNvPr>
          <p:cNvGraphicFramePr>
            <a:graphicFrameLocks noGrp="1"/>
          </p:cNvGraphicFramePr>
          <p:nvPr>
            <p:extLst>
              <p:ext uri="{D42A27DB-BD31-4B8C-83A1-F6EECF244321}">
                <p14:modId xmlns:p14="http://schemas.microsoft.com/office/powerpoint/2010/main" val="2825099265"/>
              </p:ext>
            </p:extLst>
          </p:nvPr>
        </p:nvGraphicFramePr>
        <p:xfrm>
          <a:off x="259080" y="1632154"/>
          <a:ext cx="11652383" cy="4214887"/>
        </p:xfrm>
        <a:graphic>
          <a:graphicData uri="http://schemas.openxmlformats.org/drawingml/2006/table">
            <a:tbl>
              <a:tblPr firstRow="1" firstCol="1" bandRow="1">
                <a:tableStyleId>{5C22544A-7EE6-4342-B048-85BDC9FD1C3A}</a:tableStyleId>
              </a:tblPr>
              <a:tblGrid>
                <a:gridCol w="2828579">
                  <a:extLst>
                    <a:ext uri="{9D8B030D-6E8A-4147-A177-3AD203B41FA5}">
                      <a16:colId xmlns:a16="http://schemas.microsoft.com/office/drawing/2014/main" val="1626643464"/>
                    </a:ext>
                  </a:extLst>
                </a:gridCol>
                <a:gridCol w="4485593">
                  <a:extLst>
                    <a:ext uri="{9D8B030D-6E8A-4147-A177-3AD203B41FA5}">
                      <a16:colId xmlns:a16="http://schemas.microsoft.com/office/drawing/2014/main" val="387771921"/>
                    </a:ext>
                  </a:extLst>
                </a:gridCol>
                <a:gridCol w="4338211">
                  <a:extLst>
                    <a:ext uri="{9D8B030D-6E8A-4147-A177-3AD203B41FA5}">
                      <a16:colId xmlns:a16="http://schemas.microsoft.com/office/drawing/2014/main" val="2306740790"/>
                    </a:ext>
                  </a:extLst>
                </a:gridCol>
              </a:tblGrid>
              <a:tr h="280601">
                <a:tc>
                  <a:txBody>
                    <a:bodyPr/>
                    <a:lstStyle/>
                    <a:p>
                      <a:pPr>
                        <a:lnSpc>
                          <a:spcPct val="115000"/>
                        </a:lnSpc>
                        <a:spcAft>
                          <a:spcPts val="800"/>
                        </a:spcAft>
                      </a:pPr>
                      <a:r>
                        <a:rPr lang="en-GB" sz="1100" dirty="0"/>
                        <a:t>Ministerial Declaration related progress</a:t>
                      </a:r>
                      <a:endParaRPr lang="es-ES" sz="1100" dirty="0"/>
                    </a:p>
                  </a:txBody>
                  <a:tcPr marL="68580" marR="68580" marT="0" marB="0"/>
                </a:tc>
                <a:tc>
                  <a:txBody>
                    <a:bodyPr/>
                    <a:lstStyle/>
                    <a:p>
                      <a:pPr>
                        <a:lnSpc>
                          <a:spcPct val="115000"/>
                        </a:lnSpc>
                        <a:spcAft>
                          <a:spcPts val="800"/>
                        </a:spcAft>
                      </a:pPr>
                      <a:r>
                        <a:rPr lang="en-GB" sz="1100" dirty="0"/>
                        <a:t>Policies and strategies at national/regional level</a:t>
                      </a:r>
                      <a:endParaRPr lang="es-ES" sz="1100" dirty="0"/>
                    </a:p>
                  </a:txBody>
                  <a:tcPr marL="68580" marR="68580" marT="0" marB="0"/>
                </a:tc>
                <a:tc>
                  <a:txBody>
                    <a:bodyPr/>
                    <a:lstStyle/>
                    <a:p>
                      <a:pPr>
                        <a:lnSpc>
                          <a:spcPct val="115000"/>
                        </a:lnSpc>
                        <a:spcAft>
                          <a:spcPts val="800"/>
                        </a:spcAft>
                      </a:pPr>
                      <a:r>
                        <a:rPr lang="en-GB" sz="1100" dirty="0"/>
                        <a:t>Projects and initiatives at national/regional level</a:t>
                      </a:r>
                      <a:endParaRPr lang="es-ES" sz="1100" dirty="0"/>
                    </a:p>
                  </a:txBody>
                  <a:tcPr marL="68580" marR="68580" marT="0" marB="0"/>
                </a:tc>
                <a:extLst>
                  <a:ext uri="{0D108BD9-81ED-4DB2-BD59-A6C34878D82A}">
                    <a16:rowId xmlns:a16="http://schemas.microsoft.com/office/drawing/2014/main" val="2482022400"/>
                  </a:ext>
                </a:extLst>
              </a:tr>
              <a:tr h="665853">
                <a:tc>
                  <a:txBody>
                    <a:bodyPr/>
                    <a:lstStyle/>
                    <a:p>
                      <a:pPr>
                        <a:lnSpc>
                          <a:spcPct val="115000"/>
                        </a:lnSpc>
                        <a:spcAft>
                          <a:spcPts val="800"/>
                        </a:spcAft>
                      </a:pPr>
                      <a:r>
                        <a:rPr lang="es-ES" sz="1100" err="1">
                          <a:solidFill>
                            <a:schemeClr val="tx1"/>
                          </a:solidFill>
                        </a:rPr>
                        <a:t>Setting</a:t>
                      </a:r>
                      <a:r>
                        <a:rPr lang="es-ES" sz="1100" dirty="0">
                          <a:solidFill>
                            <a:schemeClr val="tx1"/>
                          </a:solidFill>
                        </a:rPr>
                        <a:t> up </a:t>
                      </a:r>
                      <a:r>
                        <a:rPr lang="es-ES" sz="1100" err="1">
                          <a:solidFill>
                            <a:schemeClr val="tx1"/>
                          </a:solidFill>
                        </a:rPr>
                        <a:t>an</a:t>
                      </a:r>
                      <a:r>
                        <a:rPr lang="es-ES" sz="1100" dirty="0">
                          <a:solidFill>
                            <a:schemeClr val="tx1"/>
                          </a:solidFill>
                        </a:rPr>
                        <a:t> </a:t>
                      </a:r>
                      <a:r>
                        <a:rPr lang="es-ES" sz="1100" err="1">
                          <a:solidFill>
                            <a:schemeClr val="tx1"/>
                          </a:solidFill>
                        </a:rPr>
                        <a:t>Emission</a:t>
                      </a:r>
                      <a:r>
                        <a:rPr lang="es-ES" sz="1100" dirty="0">
                          <a:solidFill>
                            <a:schemeClr val="tx1"/>
                          </a:solidFill>
                        </a:rPr>
                        <a:t> Control </a:t>
                      </a:r>
                      <a:r>
                        <a:rPr lang="es-ES" sz="1100" err="1">
                          <a:solidFill>
                            <a:schemeClr val="tx1"/>
                          </a:solidFill>
                        </a:rPr>
                        <a:t>Area</a:t>
                      </a:r>
                      <a:r>
                        <a:rPr lang="es-ES" sz="1100" dirty="0">
                          <a:solidFill>
                            <a:schemeClr val="tx1"/>
                          </a:solidFill>
                        </a:rPr>
                        <a:t> </a:t>
                      </a:r>
                      <a:r>
                        <a:rPr lang="es-ES" sz="1100" err="1">
                          <a:solidFill>
                            <a:schemeClr val="tx1"/>
                          </a:solidFill>
                        </a:rPr>
                        <a:t>for</a:t>
                      </a:r>
                      <a:r>
                        <a:rPr lang="es-ES" sz="1100" dirty="0">
                          <a:solidFill>
                            <a:schemeClr val="tx1"/>
                          </a:solidFill>
                        </a:rPr>
                        <a:t> </a:t>
                      </a:r>
                      <a:r>
                        <a:rPr lang="es-ES" sz="1100" err="1">
                          <a:solidFill>
                            <a:schemeClr val="tx1"/>
                          </a:solidFill>
                        </a:rPr>
                        <a:t>Sulphur</a:t>
                      </a:r>
                      <a:r>
                        <a:rPr lang="es-ES" sz="1100" dirty="0">
                          <a:solidFill>
                            <a:schemeClr val="tx1"/>
                          </a:solidFill>
                        </a:rPr>
                        <a:t> Oxides in </a:t>
                      </a:r>
                      <a:r>
                        <a:rPr lang="es-ES" sz="1100" err="1">
                          <a:solidFill>
                            <a:schemeClr val="tx1"/>
                          </a:solidFill>
                        </a:rPr>
                        <a:t>the</a:t>
                      </a:r>
                      <a:r>
                        <a:rPr lang="es-ES" sz="1100" dirty="0">
                          <a:solidFill>
                            <a:schemeClr val="tx1"/>
                          </a:solidFill>
                        </a:rPr>
                        <a:t> </a:t>
                      </a:r>
                      <a:r>
                        <a:rPr lang="es-ES" sz="1100" err="1">
                          <a:solidFill>
                            <a:schemeClr val="tx1"/>
                          </a:solidFill>
                        </a:rPr>
                        <a:t>Mediterranean</a:t>
                      </a:r>
                      <a:r>
                        <a:rPr lang="es-ES" sz="1100" dirty="0">
                          <a:solidFill>
                            <a:schemeClr val="tx1"/>
                          </a:solidFill>
                        </a:rPr>
                        <a:t> Sea</a:t>
                      </a: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s-ES" sz="1100" b="0" i="0" u="none" strike="noStrike" noProof="0" dirty="0" err="1">
                          <a:latin typeface="+mn-lt"/>
                        </a:rPr>
                        <a:t>Strategic</a:t>
                      </a:r>
                      <a:r>
                        <a:rPr lang="es-ES" sz="1100" b="0" i="0" u="none" strike="noStrike" noProof="0" dirty="0">
                          <a:latin typeface="+mn-lt"/>
                        </a:rPr>
                        <a:t> Plan: Aqaba </a:t>
                      </a:r>
                      <a:r>
                        <a:rPr lang="es-ES" sz="1100" b="0" i="0" u="none" strike="noStrike" noProof="0" dirty="0" err="1">
                          <a:latin typeface="+mn-lt"/>
                        </a:rPr>
                        <a:t>Special</a:t>
                      </a:r>
                      <a:r>
                        <a:rPr lang="es-ES" sz="1100" b="0" i="0" u="none" strike="noStrike" noProof="0" dirty="0">
                          <a:latin typeface="+mn-lt"/>
                        </a:rPr>
                        <a:t> </a:t>
                      </a:r>
                      <a:r>
                        <a:rPr lang="es-ES" sz="1100" b="0" i="0" u="none" strike="noStrike" noProof="0" dirty="0" err="1">
                          <a:latin typeface="+mn-lt"/>
                        </a:rPr>
                        <a:t>Economic</a:t>
                      </a:r>
                      <a:r>
                        <a:rPr lang="es-ES" sz="1100" b="0" i="0" u="none" strike="noStrike" noProof="0" dirty="0">
                          <a:latin typeface="+mn-lt"/>
                        </a:rPr>
                        <a:t> </a:t>
                      </a:r>
                      <a:r>
                        <a:rPr lang="es-ES" sz="1100" b="0" i="0" u="none" strike="noStrike" noProof="0" dirty="0" err="1">
                          <a:latin typeface="+mn-lt"/>
                        </a:rPr>
                        <a:t>Zone</a:t>
                      </a:r>
                      <a:r>
                        <a:rPr lang="es-ES" sz="1100" b="0" i="0" u="none" strike="noStrike" noProof="0" dirty="0">
                          <a:latin typeface="+mn-lt"/>
                        </a:rPr>
                        <a:t> </a:t>
                      </a:r>
                      <a:r>
                        <a:rPr lang="es-ES" sz="1100" b="0" i="0" u="none" strike="noStrike" noProof="0" dirty="0" err="1">
                          <a:latin typeface="+mn-lt"/>
                        </a:rPr>
                        <a:t>Authority</a:t>
                      </a:r>
                      <a:r>
                        <a:rPr lang="es-ES" sz="1100" b="0" i="0" u="none" strike="noStrike" noProof="0" dirty="0">
                          <a:latin typeface="+mn-lt"/>
                        </a:rPr>
                        <a:t> 2024 - 2028</a:t>
                      </a:r>
                      <a:endParaRPr lang="en-US" sz="1100" dirty="0"/>
                    </a:p>
                  </a:txBody>
                  <a:tcPr marL="68580" marR="68580" marT="0" marB="0"/>
                </a:tc>
                <a:tc>
                  <a:txBody>
                    <a:bodyPr/>
                    <a:lstStyle/>
                    <a:p>
                      <a:pPr>
                        <a:lnSpc>
                          <a:spcPct val="115000"/>
                        </a:lnSpc>
                        <a:spcAft>
                          <a:spcPts val="800"/>
                        </a:spcAft>
                      </a:pPr>
                      <a:endParaRPr lang="es-ES" sz="1100" dirty="0">
                        <a:solidFill>
                          <a:schemeClr val="tx1"/>
                        </a:solidFill>
                      </a:endParaRPr>
                    </a:p>
                  </a:txBody>
                  <a:tcPr marL="68580" marR="68580" marT="0" marB="0"/>
                </a:tc>
                <a:extLst>
                  <a:ext uri="{0D108BD9-81ED-4DB2-BD59-A6C34878D82A}">
                    <a16:rowId xmlns:a16="http://schemas.microsoft.com/office/drawing/2014/main" val="287391114"/>
                  </a:ext>
                </a:extLst>
              </a:tr>
              <a:tr h="1659271">
                <a:tc>
                  <a:txBody>
                    <a:bodyPr/>
                    <a:lstStyle/>
                    <a:p>
                      <a:pPr>
                        <a:lnSpc>
                          <a:spcPct val="115000"/>
                        </a:lnSpc>
                        <a:spcAft>
                          <a:spcPts val="800"/>
                        </a:spcAft>
                      </a:pPr>
                      <a:r>
                        <a:rPr lang="es-ES" sz="1100" err="1">
                          <a:solidFill>
                            <a:schemeClr val="tx1"/>
                          </a:solidFill>
                        </a:rPr>
                        <a:t>Development</a:t>
                      </a:r>
                      <a:r>
                        <a:rPr lang="es-ES" sz="1100" dirty="0">
                          <a:solidFill>
                            <a:schemeClr val="tx1"/>
                          </a:solidFill>
                        </a:rPr>
                        <a:t> </a:t>
                      </a:r>
                      <a:r>
                        <a:rPr lang="es-ES" sz="1100" err="1">
                          <a:solidFill>
                            <a:schemeClr val="tx1"/>
                          </a:solidFill>
                        </a:rPr>
                        <a:t>of</a:t>
                      </a:r>
                      <a:r>
                        <a:rPr lang="es-ES" sz="1100" dirty="0">
                          <a:solidFill>
                            <a:schemeClr val="tx1"/>
                          </a:solidFill>
                        </a:rPr>
                        <a:t> alternative and </a:t>
                      </a:r>
                      <a:r>
                        <a:rPr lang="es-ES" sz="1100" err="1">
                          <a:solidFill>
                            <a:schemeClr val="tx1"/>
                          </a:solidFill>
                        </a:rPr>
                        <a:t>transitional</a:t>
                      </a:r>
                      <a:r>
                        <a:rPr lang="es-ES" sz="1100" dirty="0">
                          <a:solidFill>
                            <a:schemeClr val="tx1"/>
                          </a:solidFill>
                        </a:rPr>
                        <a:t> </a:t>
                      </a:r>
                      <a:r>
                        <a:rPr lang="es-ES" sz="1100" err="1">
                          <a:solidFill>
                            <a:schemeClr val="tx1"/>
                          </a:solidFill>
                        </a:rPr>
                        <a:t>fuels</a:t>
                      </a:r>
                    </a:p>
                  </a:txBody>
                  <a:tcPr marL="68580" marR="68580" marT="0" marB="0"/>
                </a:tc>
                <a:tc>
                  <a:txBody>
                    <a:bodyPr/>
                    <a:lstStyle/>
                    <a:p>
                      <a:pPr>
                        <a:lnSpc>
                          <a:spcPct val="115000"/>
                        </a:lnSpc>
                        <a:spcAft>
                          <a:spcPts val="800"/>
                        </a:spcAft>
                      </a:pPr>
                      <a:endParaRPr lang="es-ES" sz="1100" dirty="0">
                        <a:solidFill>
                          <a:schemeClr val="tx1"/>
                        </a:solidFill>
                      </a:endParaRPr>
                    </a:p>
                  </a:txBody>
                  <a:tcPr marL="68580" marR="68580" marT="0" marB="0"/>
                </a:tc>
                <a:tc>
                  <a:txBody>
                    <a:bodyPr/>
                    <a:lstStyle/>
                    <a:p>
                      <a:pPr>
                        <a:lnSpc>
                          <a:spcPct val="115000"/>
                        </a:lnSpc>
                        <a:spcAft>
                          <a:spcPts val="800"/>
                        </a:spcAft>
                      </a:pPr>
                      <a:r>
                        <a:rPr lang="es-ES" sz="1100" dirty="0">
                          <a:solidFill>
                            <a:schemeClr val="tx1"/>
                          </a:solidFill>
                        </a:rPr>
                        <a:t>Aqaba Container Terminal</a:t>
                      </a:r>
                    </a:p>
                  </a:txBody>
                  <a:tcPr marL="68580" marR="68580" marT="0" marB="0"/>
                </a:tc>
                <a:extLst>
                  <a:ext uri="{0D108BD9-81ED-4DB2-BD59-A6C34878D82A}">
                    <a16:rowId xmlns:a16="http://schemas.microsoft.com/office/drawing/2014/main" val="665532744"/>
                  </a:ext>
                </a:extLst>
              </a:tr>
              <a:tr h="804581">
                <a:tc>
                  <a:txBody>
                    <a:bodyPr/>
                    <a:lstStyle/>
                    <a:p>
                      <a:pPr>
                        <a:lnSpc>
                          <a:spcPct val="115000"/>
                        </a:lnSpc>
                        <a:spcAft>
                          <a:spcPts val="800"/>
                        </a:spcAft>
                      </a:pPr>
                      <a:r>
                        <a:rPr lang="es-ES" sz="1100" err="1">
                          <a:solidFill>
                            <a:schemeClr val="tx1"/>
                          </a:solidFill>
                        </a:rPr>
                        <a:t>Digitalisation</a:t>
                      </a:r>
                      <a:r>
                        <a:rPr lang="es-ES" sz="1100" dirty="0">
                          <a:solidFill>
                            <a:schemeClr val="tx1"/>
                          </a:solidFill>
                        </a:rPr>
                        <a:t> </a:t>
                      </a:r>
                      <a:r>
                        <a:rPr lang="es-ES" sz="1100" err="1">
                          <a:solidFill>
                            <a:schemeClr val="tx1"/>
                          </a:solidFill>
                        </a:rPr>
                        <a:t>of</a:t>
                      </a:r>
                      <a:r>
                        <a:rPr lang="es-ES" sz="1100" dirty="0">
                          <a:solidFill>
                            <a:schemeClr val="tx1"/>
                          </a:solidFill>
                        </a:rPr>
                        <a:t> </a:t>
                      </a:r>
                      <a:r>
                        <a:rPr lang="es-ES" sz="1100" err="1">
                          <a:solidFill>
                            <a:schemeClr val="tx1"/>
                          </a:solidFill>
                        </a:rPr>
                        <a:t>the</a:t>
                      </a:r>
                      <a:r>
                        <a:rPr lang="es-ES" sz="1100" dirty="0">
                          <a:solidFill>
                            <a:schemeClr val="tx1"/>
                          </a:solidFill>
                        </a:rPr>
                        <a:t> sector</a:t>
                      </a:r>
                    </a:p>
                  </a:txBody>
                  <a:tcPr marL="68580" marR="68580" marT="0" marB="0"/>
                </a:tc>
                <a:tc>
                  <a:txBody>
                    <a:bodyPr/>
                    <a:lstStyle/>
                    <a:p>
                      <a:pPr>
                        <a:lnSpc>
                          <a:spcPct val="115000"/>
                        </a:lnSpc>
                        <a:spcAft>
                          <a:spcPts val="800"/>
                        </a:spcAft>
                      </a:pPr>
                      <a:endParaRPr lang="es-ES" sz="1100" dirty="0">
                        <a:solidFill>
                          <a:schemeClr val="tx1"/>
                        </a:solidFill>
                      </a:endParaRPr>
                    </a:p>
                  </a:txBody>
                  <a:tcPr marL="68580" marR="68580" marT="0" marB="0"/>
                </a:tc>
                <a:tc>
                  <a:txBody>
                    <a:bodyPr/>
                    <a:lstStyle/>
                    <a:p>
                      <a:pPr>
                        <a:lnSpc>
                          <a:spcPct val="115000"/>
                        </a:lnSpc>
                        <a:spcAft>
                          <a:spcPts val="800"/>
                        </a:spcAft>
                      </a:pPr>
                      <a:endParaRPr lang="es-ES" sz="1100" dirty="0">
                        <a:solidFill>
                          <a:schemeClr val="tx1"/>
                        </a:solidFill>
                      </a:endParaRPr>
                    </a:p>
                  </a:txBody>
                  <a:tcPr marL="68580" marR="68580" marT="0" marB="0"/>
                </a:tc>
                <a:extLst>
                  <a:ext uri="{0D108BD9-81ED-4DB2-BD59-A6C34878D82A}">
                    <a16:rowId xmlns:a16="http://schemas.microsoft.com/office/drawing/2014/main" val="4117730659"/>
                  </a:ext>
                </a:extLst>
              </a:tr>
              <a:tr h="804581">
                <a:tc>
                  <a:txBody>
                    <a:bodyPr/>
                    <a:lstStyle/>
                    <a:p>
                      <a:pPr>
                        <a:lnSpc>
                          <a:spcPct val="115000"/>
                        </a:lnSpc>
                        <a:spcAft>
                          <a:spcPts val="800"/>
                        </a:spcAft>
                      </a:pPr>
                      <a:r>
                        <a:rPr lang="es-ES" sz="1100" err="1">
                          <a:solidFill>
                            <a:schemeClr val="tx1"/>
                          </a:solidFill>
                        </a:rPr>
                        <a:t>Other</a:t>
                      </a:r>
                      <a:endParaRPr lang="es-ES" sz="1100">
                        <a:solidFill>
                          <a:schemeClr val="tx1"/>
                        </a:solidFill>
                      </a:endParaRPr>
                    </a:p>
                  </a:txBody>
                  <a:tcPr marL="68580" marR="68580" marT="0" marB="0"/>
                </a:tc>
                <a:tc>
                  <a:txBody>
                    <a:bodyPr/>
                    <a:lstStyle/>
                    <a:p>
                      <a:pPr>
                        <a:lnSpc>
                          <a:spcPct val="115000"/>
                        </a:lnSpc>
                        <a:spcAft>
                          <a:spcPts val="800"/>
                        </a:spcAft>
                      </a:pPr>
                      <a:endParaRPr lang="es-ES" sz="1100" dirty="0">
                        <a:solidFill>
                          <a:schemeClr val="tx1"/>
                        </a:solidFill>
                      </a:endParaRPr>
                    </a:p>
                  </a:txBody>
                  <a:tcPr marL="68580" marR="68580" marT="0" marB="0"/>
                </a:tc>
                <a:tc>
                  <a:txBody>
                    <a:bodyPr/>
                    <a:lstStyle/>
                    <a:p>
                      <a:pPr>
                        <a:lnSpc>
                          <a:spcPct val="115000"/>
                        </a:lnSpc>
                        <a:spcAft>
                          <a:spcPts val="800"/>
                        </a:spcAft>
                      </a:pPr>
                      <a:r>
                        <a:rPr lang="es-ES" sz="1100" dirty="0">
                          <a:solidFill>
                            <a:schemeClr val="tx1"/>
                          </a:solidFill>
                        </a:rPr>
                        <a:t>YEP MED </a:t>
                      </a:r>
                      <a:r>
                        <a:rPr lang="es-ES" sz="1100" dirty="0" err="1">
                          <a:solidFill>
                            <a:schemeClr val="tx1"/>
                          </a:solidFill>
                        </a:rPr>
                        <a:t>program</a:t>
                      </a:r>
                      <a:r>
                        <a:rPr lang="es-ES" sz="1100" dirty="0">
                          <a:solidFill>
                            <a:schemeClr val="tx1"/>
                          </a:solidFill>
                        </a:rPr>
                        <a:t>: </a:t>
                      </a:r>
                      <a:r>
                        <a:rPr lang="es-ES" sz="1100" dirty="0" err="1">
                          <a:solidFill>
                            <a:schemeClr val="tx1"/>
                          </a:solidFill>
                        </a:rPr>
                        <a:t>Building</a:t>
                      </a:r>
                      <a:r>
                        <a:rPr lang="es-ES" sz="1100" dirty="0">
                          <a:solidFill>
                            <a:schemeClr val="tx1"/>
                          </a:solidFill>
                        </a:rPr>
                        <a:t> </a:t>
                      </a:r>
                      <a:r>
                        <a:rPr lang="es-ES" sz="1100" dirty="0" err="1">
                          <a:solidFill>
                            <a:schemeClr val="tx1"/>
                          </a:solidFill>
                        </a:rPr>
                        <a:t>Capacity</a:t>
                      </a:r>
                      <a:r>
                        <a:rPr lang="es-ES" sz="1100" dirty="0">
                          <a:solidFill>
                            <a:schemeClr val="tx1"/>
                          </a:solidFill>
                        </a:rPr>
                        <a:t> </a:t>
                      </a:r>
                      <a:r>
                        <a:rPr lang="es-ES" sz="1100" dirty="0" err="1">
                          <a:solidFill>
                            <a:schemeClr val="tx1"/>
                          </a:solidFill>
                        </a:rPr>
                        <a:t>for</a:t>
                      </a:r>
                      <a:r>
                        <a:rPr lang="es-ES" sz="1100" dirty="0">
                          <a:solidFill>
                            <a:schemeClr val="tx1"/>
                          </a:solidFill>
                        </a:rPr>
                        <a:t> Aqaba </a:t>
                      </a:r>
                      <a:r>
                        <a:rPr lang="es-ES" sz="1100" dirty="0" err="1">
                          <a:solidFill>
                            <a:schemeClr val="tx1"/>
                          </a:solidFill>
                        </a:rPr>
                        <a:t>ports</a:t>
                      </a:r>
                      <a:r>
                        <a:rPr lang="es-ES" sz="1100" dirty="0">
                          <a:solidFill>
                            <a:schemeClr val="tx1"/>
                          </a:solidFill>
                        </a:rPr>
                        <a:t> and </a:t>
                      </a:r>
                      <a:r>
                        <a:rPr lang="es-ES" sz="1100" dirty="0" err="1">
                          <a:solidFill>
                            <a:schemeClr val="tx1"/>
                          </a:solidFill>
                        </a:rPr>
                        <a:t>logistics</a:t>
                      </a:r>
                      <a:r>
                        <a:rPr lang="es-ES" sz="1100" dirty="0">
                          <a:solidFill>
                            <a:schemeClr val="tx1"/>
                          </a:solidFill>
                        </a:rPr>
                        <a:t> </a:t>
                      </a:r>
                      <a:r>
                        <a:rPr lang="es-ES" sz="1100" dirty="0" err="1">
                          <a:solidFill>
                            <a:schemeClr val="tx1"/>
                          </a:solidFill>
                        </a:rPr>
                        <a:t>operators</a:t>
                      </a:r>
                      <a:r>
                        <a:rPr lang="es-ES" sz="1100" dirty="0">
                          <a:solidFill>
                            <a:schemeClr val="tx1"/>
                          </a:solidFill>
                        </a:rPr>
                        <a:t> </a:t>
                      </a:r>
                      <a:r>
                        <a:rPr lang="es-ES" sz="1100" dirty="0" err="1">
                          <a:solidFill>
                            <a:schemeClr val="tx1"/>
                          </a:solidFill>
                        </a:rPr>
                        <a:t>funded</a:t>
                      </a:r>
                      <a:r>
                        <a:rPr lang="es-ES" sz="1100" dirty="0">
                          <a:solidFill>
                            <a:schemeClr val="tx1"/>
                          </a:solidFill>
                        </a:rPr>
                        <a:t> </a:t>
                      </a:r>
                      <a:r>
                        <a:rPr lang="es-ES" sz="1100" dirty="0" err="1">
                          <a:solidFill>
                            <a:schemeClr val="tx1"/>
                          </a:solidFill>
                        </a:rPr>
                        <a:t>by</a:t>
                      </a:r>
                      <a:r>
                        <a:rPr lang="es-ES" sz="1100" dirty="0">
                          <a:solidFill>
                            <a:schemeClr val="tx1"/>
                          </a:solidFill>
                        </a:rPr>
                        <a:t> ENI &amp; </a:t>
                      </a:r>
                      <a:r>
                        <a:rPr lang="es-ES" sz="1100" dirty="0" err="1">
                          <a:solidFill>
                            <a:schemeClr val="tx1"/>
                          </a:solidFill>
                        </a:rPr>
                        <a:t>Partners</a:t>
                      </a:r>
                      <a:endParaRPr lang="es-ES" sz="1100" dirty="0">
                        <a:solidFill>
                          <a:schemeClr val="tx1"/>
                        </a:solidFill>
                      </a:endParaRPr>
                    </a:p>
                    <a:p>
                      <a:pPr>
                        <a:lnSpc>
                          <a:spcPct val="115000"/>
                        </a:lnSpc>
                        <a:spcAft>
                          <a:spcPts val="800"/>
                        </a:spcAft>
                      </a:pPr>
                      <a:r>
                        <a:rPr lang="es-ES" sz="1100" dirty="0">
                          <a:solidFill>
                            <a:schemeClr val="tx1"/>
                          </a:solidFill>
                        </a:rPr>
                        <a:t>1st Eco </a:t>
                      </a:r>
                      <a:r>
                        <a:rPr lang="es-ES" sz="1100" dirty="0" err="1">
                          <a:solidFill>
                            <a:schemeClr val="tx1"/>
                          </a:solidFill>
                        </a:rPr>
                        <a:t>port</a:t>
                      </a:r>
                      <a:r>
                        <a:rPr lang="es-ES" sz="1100" dirty="0">
                          <a:solidFill>
                            <a:schemeClr val="tx1"/>
                          </a:solidFill>
                        </a:rPr>
                        <a:t> in </a:t>
                      </a:r>
                      <a:r>
                        <a:rPr lang="es-ES" sz="1100" dirty="0" err="1">
                          <a:solidFill>
                            <a:schemeClr val="tx1"/>
                          </a:solidFill>
                        </a:rPr>
                        <a:t>progress</a:t>
                      </a:r>
                      <a:endParaRPr lang="es-ES" sz="1100" dirty="0">
                        <a:solidFill>
                          <a:schemeClr val="tx1"/>
                        </a:solidFill>
                      </a:endParaRPr>
                    </a:p>
                  </a:txBody>
                  <a:tcPr marL="68580" marR="68580" marT="0" marB="0"/>
                </a:tc>
                <a:extLst>
                  <a:ext uri="{0D108BD9-81ED-4DB2-BD59-A6C34878D82A}">
                    <a16:rowId xmlns:a16="http://schemas.microsoft.com/office/drawing/2014/main" val="65182400"/>
                  </a:ext>
                </a:extLst>
              </a:tr>
            </a:tbl>
          </a:graphicData>
        </a:graphic>
      </p:graphicFrame>
      <p:pic>
        <p:nvPicPr>
          <p:cNvPr id="6" name="Picture 3" descr="A picture containing icon&#10;&#10;Description automatically generated">
            <a:extLst>
              <a:ext uri="{FF2B5EF4-FFF2-40B4-BE49-F238E27FC236}">
                <a16:creationId xmlns:a16="http://schemas.microsoft.com/office/drawing/2014/main" id="{821820A3-D602-9EA4-B4CC-0D11F256A1D6}"/>
              </a:ext>
            </a:extLst>
          </p:cNvPr>
          <p:cNvPicPr>
            <a:picLocks noChangeAspect="1"/>
          </p:cNvPicPr>
          <p:nvPr/>
        </p:nvPicPr>
        <p:blipFill>
          <a:blip r:embed="rId2"/>
          <a:stretch>
            <a:fillRect/>
          </a:stretch>
        </p:blipFill>
        <p:spPr>
          <a:xfrm>
            <a:off x="11391899" y="6147642"/>
            <a:ext cx="519565" cy="465852"/>
          </a:xfrm>
          <a:prstGeom prst="rect">
            <a:avLst/>
          </a:prstGeom>
        </p:spPr>
      </p:pic>
    </p:spTree>
    <p:extLst>
      <p:ext uri="{BB962C8B-B14F-4D97-AF65-F5344CB8AC3E}">
        <p14:creationId xmlns:p14="http://schemas.microsoft.com/office/powerpoint/2010/main" val="73066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B8512CE1-9817-BA1A-60B4-676464A8C46A}"/>
              </a:ext>
            </a:extLst>
          </p:cNvPr>
          <p:cNvSpPr/>
          <p:nvPr/>
        </p:nvSpPr>
        <p:spPr>
          <a:xfrm>
            <a:off x="0" y="0"/>
            <a:ext cx="12192000" cy="1350627"/>
          </a:xfrm>
          <a:prstGeom prst="rect">
            <a:avLst/>
          </a:prstGeom>
          <a:solidFill>
            <a:srgbClr val="26336D"/>
          </a:solidFill>
          <a:ln w="12700">
            <a:miter lim="400000"/>
          </a:ln>
        </p:spPr>
        <p:txBody>
          <a:bodyPr lIns="34290" tIns="34290" rIns="34290" bIns="3429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endParaRPr kumimoji="0"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endParaRPr>
          </a:p>
        </p:txBody>
      </p:sp>
      <p:sp>
        <p:nvSpPr>
          <p:cNvPr id="2" name="TextBox 1">
            <a:extLst>
              <a:ext uri="{FF2B5EF4-FFF2-40B4-BE49-F238E27FC236}">
                <a16:creationId xmlns:a16="http://schemas.microsoft.com/office/drawing/2014/main" id="{D6C75A32-8FBE-932E-D573-23143645266C}"/>
              </a:ext>
            </a:extLst>
          </p:cNvPr>
          <p:cNvSpPr txBox="1"/>
          <p:nvPr/>
        </p:nvSpPr>
        <p:spPr>
          <a:xfrm>
            <a:off x="-1521909" y="884513"/>
            <a:ext cx="11743685" cy="461665"/>
          </a:xfrm>
          <a:prstGeom prst="rect">
            <a:avLst/>
          </a:prstGeom>
          <a:noFill/>
        </p:spPr>
        <p:txBody>
          <a:bodyPr wrap="square" lIns="91440" tIns="45720" rIns="91440" bIns="45720" rtlCol="0" anchor="t">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r>
              <a:rPr lang="en-US" sz="2400" dirty="0">
                <a:latin typeface="Open Sans"/>
                <a:ea typeface="Open Sans"/>
                <a:cs typeface="Open Sans"/>
              </a:rPr>
              <a:t>Interactions between marine litter and the blue economy</a:t>
            </a:r>
            <a:endParaRPr lang="en-US" sz="2400" b="0" i="0" u="none" strike="noStrike" kern="1200" cap="none" spc="0" normalizeH="0" baseline="0" noProof="0" dirty="0">
              <a:ln>
                <a:noFill/>
              </a:ln>
              <a:effectLst/>
              <a:uLnTx/>
              <a:uFillTx/>
              <a:latin typeface="Open Sans"/>
              <a:ea typeface="Open Sans"/>
              <a:cs typeface="Open Sans"/>
            </a:endParaRPr>
          </a:p>
        </p:txBody>
      </p:sp>
      <p:graphicFrame>
        <p:nvGraphicFramePr>
          <p:cNvPr id="3" name="Tabla 2">
            <a:extLst>
              <a:ext uri="{FF2B5EF4-FFF2-40B4-BE49-F238E27FC236}">
                <a16:creationId xmlns:a16="http://schemas.microsoft.com/office/drawing/2014/main" id="{9FAB700E-E189-216C-E97C-96A9228B0369}"/>
              </a:ext>
            </a:extLst>
          </p:cNvPr>
          <p:cNvGraphicFramePr>
            <a:graphicFrameLocks noGrp="1"/>
          </p:cNvGraphicFramePr>
          <p:nvPr>
            <p:extLst>
              <p:ext uri="{D42A27DB-BD31-4B8C-83A1-F6EECF244321}">
                <p14:modId xmlns:p14="http://schemas.microsoft.com/office/powerpoint/2010/main" val="2338768339"/>
              </p:ext>
            </p:extLst>
          </p:nvPr>
        </p:nvGraphicFramePr>
        <p:xfrm>
          <a:off x="259080" y="1742905"/>
          <a:ext cx="11652383" cy="5000832"/>
        </p:xfrm>
        <a:graphic>
          <a:graphicData uri="http://schemas.openxmlformats.org/drawingml/2006/table">
            <a:tbl>
              <a:tblPr firstRow="1" firstCol="1" bandRow="1">
                <a:tableStyleId>{5C22544A-7EE6-4342-B048-85BDC9FD1C3A}</a:tableStyleId>
              </a:tblPr>
              <a:tblGrid>
                <a:gridCol w="2828579">
                  <a:extLst>
                    <a:ext uri="{9D8B030D-6E8A-4147-A177-3AD203B41FA5}">
                      <a16:colId xmlns:a16="http://schemas.microsoft.com/office/drawing/2014/main" val="1626643464"/>
                    </a:ext>
                  </a:extLst>
                </a:gridCol>
                <a:gridCol w="4485593">
                  <a:extLst>
                    <a:ext uri="{9D8B030D-6E8A-4147-A177-3AD203B41FA5}">
                      <a16:colId xmlns:a16="http://schemas.microsoft.com/office/drawing/2014/main" val="387771921"/>
                    </a:ext>
                  </a:extLst>
                </a:gridCol>
                <a:gridCol w="4338211">
                  <a:extLst>
                    <a:ext uri="{9D8B030D-6E8A-4147-A177-3AD203B41FA5}">
                      <a16:colId xmlns:a16="http://schemas.microsoft.com/office/drawing/2014/main" val="2306740790"/>
                    </a:ext>
                  </a:extLst>
                </a:gridCol>
              </a:tblGrid>
              <a:tr h="214682">
                <a:tc>
                  <a:txBody>
                    <a:bodyPr/>
                    <a:lstStyle/>
                    <a:p>
                      <a:pPr>
                        <a:lnSpc>
                          <a:spcPct val="115000"/>
                        </a:lnSpc>
                        <a:spcAft>
                          <a:spcPts val="800"/>
                        </a:spcAft>
                      </a:pPr>
                      <a:r>
                        <a:rPr lang="en-GB" sz="1100" dirty="0"/>
                        <a:t>Ministerial Declaration related progress</a:t>
                      </a:r>
                      <a:endParaRPr lang="es-ES" sz="1100" dirty="0"/>
                    </a:p>
                  </a:txBody>
                  <a:tcPr marL="68580" marR="68580" marT="0" marB="0"/>
                </a:tc>
                <a:tc>
                  <a:txBody>
                    <a:bodyPr/>
                    <a:lstStyle/>
                    <a:p>
                      <a:pPr>
                        <a:lnSpc>
                          <a:spcPct val="115000"/>
                        </a:lnSpc>
                        <a:spcAft>
                          <a:spcPts val="800"/>
                        </a:spcAft>
                      </a:pPr>
                      <a:r>
                        <a:rPr lang="en-GB" sz="1100" dirty="0"/>
                        <a:t>Policies and strategies at national/regional level</a:t>
                      </a:r>
                      <a:endParaRPr lang="es-ES" sz="1100" dirty="0"/>
                    </a:p>
                  </a:txBody>
                  <a:tcPr marL="68580" marR="68580" marT="0" marB="0"/>
                </a:tc>
                <a:tc>
                  <a:txBody>
                    <a:bodyPr/>
                    <a:lstStyle/>
                    <a:p>
                      <a:pPr>
                        <a:lnSpc>
                          <a:spcPct val="115000"/>
                        </a:lnSpc>
                        <a:spcAft>
                          <a:spcPts val="800"/>
                        </a:spcAft>
                      </a:pPr>
                      <a:r>
                        <a:rPr lang="en-GB" sz="1100" dirty="0"/>
                        <a:t>Projects and initiatives at national/regional level</a:t>
                      </a:r>
                      <a:endParaRPr lang="es-ES" sz="1100" dirty="0"/>
                    </a:p>
                  </a:txBody>
                  <a:tcPr marL="68580" marR="68580" marT="0" marB="0"/>
                </a:tc>
                <a:extLst>
                  <a:ext uri="{0D108BD9-81ED-4DB2-BD59-A6C34878D82A}">
                    <a16:rowId xmlns:a16="http://schemas.microsoft.com/office/drawing/2014/main" val="2482022400"/>
                  </a:ext>
                </a:extLst>
              </a:tr>
              <a:tr h="988582">
                <a:tc>
                  <a:txBody>
                    <a:bodyPr/>
                    <a:lstStyle/>
                    <a:p>
                      <a:pPr>
                        <a:lnSpc>
                          <a:spcPct val="115000"/>
                        </a:lnSpc>
                        <a:spcAft>
                          <a:spcPts val="800"/>
                        </a:spcAft>
                      </a:pPr>
                      <a:r>
                        <a:rPr lang="es-ES" sz="1100" err="1">
                          <a:solidFill>
                            <a:schemeClr val="tx1"/>
                          </a:solidFill>
                        </a:rPr>
                        <a:t>Prevention</a:t>
                      </a:r>
                      <a:r>
                        <a:rPr lang="es-ES" sz="1100" dirty="0">
                          <a:solidFill>
                            <a:schemeClr val="tx1"/>
                          </a:solidFill>
                        </a:rPr>
                        <a:t> </a:t>
                      </a:r>
                      <a:r>
                        <a:rPr lang="es-ES" sz="1100" err="1">
                          <a:solidFill>
                            <a:schemeClr val="tx1"/>
                          </a:solidFill>
                        </a:rPr>
                        <a:t>measures</a:t>
                      </a:r>
                      <a:r>
                        <a:rPr lang="es-ES" sz="1100" dirty="0">
                          <a:solidFill>
                            <a:schemeClr val="tx1"/>
                          </a:solidFill>
                        </a:rPr>
                        <a:t> and circular </a:t>
                      </a:r>
                      <a:r>
                        <a:rPr lang="es-ES" sz="1100" err="1">
                          <a:solidFill>
                            <a:schemeClr val="tx1"/>
                          </a:solidFill>
                        </a:rPr>
                        <a:t>approaches</a:t>
                      </a: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s-ES" sz="1100" b="0" i="0" u="none" strike="noStrike" noProof="0" dirty="0" err="1">
                          <a:latin typeface="+mn-lt"/>
                        </a:rPr>
                        <a:t>Strategic</a:t>
                      </a:r>
                      <a:r>
                        <a:rPr lang="es-ES" sz="1100" b="0" i="0" u="none" strike="noStrike" noProof="0" dirty="0">
                          <a:latin typeface="+mn-lt"/>
                        </a:rPr>
                        <a:t> Plan: Aqaba </a:t>
                      </a:r>
                      <a:r>
                        <a:rPr lang="es-ES" sz="1100" b="0" i="0" u="none" strike="noStrike" noProof="0" dirty="0" err="1">
                          <a:latin typeface="+mn-lt"/>
                        </a:rPr>
                        <a:t>Special</a:t>
                      </a:r>
                      <a:r>
                        <a:rPr lang="es-ES" sz="1100" b="0" i="0" u="none" strike="noStrike" noProof="0" dirty="0">
                          <a:latin typeface="+mn-lt"/>
                        </a:rPr>
                        <a:t> </a:t>
                      </a:r>
                      <a:r>
                        <a:rPr lang="es-ES" sz="1100" b="0" i="0" u="none" strike="noStrike" noProof="0" dirty="0" err="1">
                          <a:latin typeface="+mn-lt"/>
                        </a:rPr>
                        <a:t>Economic</a:t>
                      </a:r>
                      <a:r>
                        <a:rPr lang="es-ES" sz="1100" b="0" i="0" u="none" strike="noStrike" noProof="0" dirty="0">
                          <a:latin typeface="+mn-lt"/>
                        </a:rPr>
                        <a:t> </a:t>
                      </a:r>
                      <a:r>
                        <a:rPr lang="es-ES" sz="1100" b="0" i="0" u="none" strike="noStrike" noProof="0" dirty="0" err="1">
                          <a:latin typeface="+mn-lt"/>
                        </a:rPr>
                        <a:t>Zone</a:t>
                      </a:r>
                      <a:r>
                        <a:rPr lang="es-ES" sz="1100" b="0" i="0" u="none" strike="noStrike" noProof="0" dirty="0">
                          <a:latin typeface="+mn-lt"/>
                        </a:rPr>
                        <a:t> </a:t>
                      </a:r>
                      <a:r>
                        <a:rPr lang="es-ES" sz="1100" b="0" i="0" u="none" strike="noStrike" noProof="0" dirty="0" err="1">
                          <a:latin typeface="+mn-lt"/>
                        </a:rPr>
                        <a:t>Authority</a:t>
                      </a:r>
                      <a:r>
                        <a:rPr lang="es-ES" sz="1100" b="0" i="0" u="none" strike="noStrike" noProof="0" dirty="0">
                          <a:latin typeface="+mn-lt"/>
                        </a:rPr>
                        <a:t> 2024 - 2028</a:t>
                      </a:r>
                      <a:endParaRPr lang="en-US" sz="1100" dirty="0"/>
                    </a:p>
                  </a:txBody>
                  <a:tcPr marL="68580" marR="68580" marT="0" marB="0"/>
                </a:tc>
                <a:tc>
                  <a:txBody>
                    <a:bodyPr/>
                    <a:lstStyle/>
                    <a:p>
                      <a:pPr>
                        <a:lnSpc>
                          <a:spcPct val="115000"/>
                        </a:lnSpc>
                        <a:spcAft>
                          <a:spcPts val="800"/>
                        </a:spcAft>
                      </a:pPr>
                      <a:r>
                        <a:rPr lang="es-ES" sz="1100" dirty="0"/>
                        <a:t>Aqaba Solid </a:t>
                      </a:r>
                      <a:r>
                        <a:rPr lang="es-ES" sz="1100" dirty="0" err="1"/>
                        <a:t>Waste</a:t>
                      </a:r>
                      <a:r>
                        <a:rPr lang="es-ES" sz="1100" dirty="0"/>
                        <a:t> Project</a:t>
                      </a:r>
                    </a:p>
                  </a:txBody>
                  <a:tcPr marL="68580" marR="68580" marT="0" marB="0"/>
                </a:tc>
                <a:extLst>
                  <a:ext uri="{0D108BD9-81ED-4DB2-BD59-A6C34878D82A}">
                    <a16:rowId xmlns:a16="http://schemas.microsoft.com/office/drawing/2014/main" val="287391114"/>
                  </a:ext>
                </a:extLst>
              </a:tr>
              <a:tr h="2038736">
                <a:tc>
                  <a:txBody>
                    <a:bodyPr/>
                    <a:lstStyle/>
                    <a:p>
                      <a:pPr>
                        <a:lnSpc>
                          <a:spcPct val="115000"/>
                        </a:lnSpc>
                        <a:spcAft>
                          <a:spcPts val="800"/>
                        </a:spcAft>
                      </a:pPr>
                      <a:r>
                        <a:rPr lang="es-ES" sz="1100" err="1">
                          <a:solidFill>
                            <a:schemeClr val="tx1"/>
                          </a:solidFill>
                        </a:rPr>
                        <a:t>Raising</a:t>
                      </a:r>
                      <a:r>
                        <a:rPr lang="es-ES" sz="1100" dirty="0">
                          <a:solidFill>
                            <a:schemeClr val="tx1"/>
                          </a:solidFill>
                        </a:rPr>
                        <a:t> </a:t>
                      </a:r>
                      <a:r>
                        <a:rPr lang="es-ES" sz="1100" err="1">
                          <a:solidFill>
                            <a:schemeClr val="tx1"/>
                          </a:solidFill>
                        </a:rPr>
                        <a:t>awareness</a:t>
                      </a:r>
                      <a:r>
                        <a:rPr lang="es-ES" sz="1100" dirty="0">
                          <a:solidFill>
                            <a:schemeClr val="tx1"/>
                          </a:solidFill>
                        </a:rPr>
                        <a:t> and </a:t>
                      </a:r>
                      <a:r>
                        <a:rPr lang="es-ES" sz="1100" err="1">
                          <a:solidFill>
                            <a:schemeClr val="tx1"/>
                          </a:solidFill>
                        </a:rPr>
                        <a:t>addressing</a:t>
                      </a:r>
                      <a:r>
                        <a:rPr lang="es-ES" sz="1100" dirty="0">
                          <a:solidFill>
                            <a:schemeClr val="tx1"/>
                          </a:solidFill>
                        </a:rPr>
                        <a:t> marine </a:t>
                      </a:r>
                      <a:r>
                        <a:rPr lang="es-ES" sz="1100" err="1">
                          <a:solidFill>
                            <a:schemeClr val="tx1"/>
                          </a:solidFill>
                        </a:rPr>
                        <a:t>litter</a:t>
                      </a:r>
                      <a:r>
                        <a:rPr lang="es-ES" sz="1100" dirty="0">
                          <a:solidFill>
                            <a:schemeClr val="tx1"/>
                          </a:solidFill>
                        </a:rPr>
                        <a:t> </a:t>
                      </a:r>
                      <a:r>
                        <a:rPr lang="es-ES" sz="1100" err="1">
                          <a:solidFill>
                            <a:schemeClr val="tx1"/>
                          </a:solidFill>
                        </a:rPr>
                        <a:t>including</a:t>
                      </a:r>
                      <a:r>
                        <a:rPr lang="es-ES" sz="1100" dirty="0">
                          <a:solidFill>
                            <a:schemeClr val="tx1"/>
                          </a:solidFill>
                        </a:rPr>
                        <a:t> </a:t>
                      </a:r>
                      <a:r>
                        <a:rPr lang="es-ES" sz="1100" err="1">
                          <a:solidFill>
                            <a:schemeClr val="tx1"/>
                          </a:solidFill>
                        </a:rPr>
                        <a:t>microplastics</a:t>
                      </a:r>
                    </a:p>
                  </a:txBody>
                  <a:tcPr marL="68580" marR="68580" marT="0" marB="0"/>
                </a:tc>
                <a:tc>
                  <a:txBody>
                    <a:bodyPr/>
                    <a:lstStyle/>
                    <a:p>
                      <a:pPr>
                        <a:lnSpc>
                          <a:spcPct val="115000"/>
                        </a:lnSpc>
                        <a:spcAft>
                          <a:spcPts val="800"/>
                        </a:spcAft>
                      </a:pPr>
                      <a:r>
                        <a:rPr lang="es-ES" sz="1100" kern="1200" dirty="0">
                          <a:solidFill>
                            <a:schemeClr val="dk1"/>
                          </a:solidFill>
                          <a:latin typeface="+mn-lt"/>
                          <a:ea typeface="+mn-ea"/>
                          <a:cs typeface="+mn-cs"/>
                        </a:rPr>
                        <a:t>National Training </a:t>
                      </a:r>
                      <a:r>
                        <a:rPr lang="es-ES" sz="1100" kern="1200" dirty="0" err="1">
                          <a:solidFill>
                            <a:schemeClr val="dk1"/>
                          </a:solidFill>
                          <a:latin typeface="+mn-lt"/>
                          <a:ea typeface="+mn-ea"/>
                          <a:cs typeface="+mn-cs"/>
                        </a:rPr>
                        <a:t>on</a:t>
                      </a:r>
                      <a:r>
                        <a:rPr lang="es-ES" sz="1100" kern="1200" dirty="0">
                          <a:solidFill>
                            <a:schemeClr val="dk1"/>
                          </a:solidFill>
                          <a:latin typeface="+mn-lt"/>
                          <a:ea typeface="+mn-ea"/>
                          <a:cs typeface="+mn-cs"/>
                        </a:rPr>
                        <a:t> Marine </a:t>
                      </a:r>
                      <a:r>
                        <a:rPr lang="es-ES" sz="1100" kern="1200" dirty="0" err="1">
                          <a:solidFill>
                            <a:schemeClr val="dk1"/>
                          </a:solidFill>
                          <a:latin typeface="+mn-lt"/>
                          <a:ea typeface="+mn-ea"/>
                          <a:cs typeface="+mn-cs"/>
                        </a:rPr>
                        <a:t>Litter</a:t>
                      </a:r>
                      <a:r>
                        <a:rPr lang="es-ES" sz="1100" kern="1200" dirty="0">
                          <a:solidFill>
                            <a:schemeClr val="dk1"/>
                          </a:solidFill>
                          <a:latin typeface="+mn-lt"/>
                          <a:ea typeface="+mn-ea"/>
                          <a:cs typeface="+mn-cs"/>
                        </a:rPr>
                        <a:t> </a:t>
                      </a:r>
                      <a:r>
                        <a:rPr lang="es-ES" sz="1100" kern="1200" dirty="0" err="1">
                          <a:solidFill>
                            <a:schemeClr val="dk1"/>
                          </a:solidFill>
                          <a:latin typeface="+mn-lt"/>
                          <a:ea typeface="+mn-ea"/>
                          <a:cs typeface="+mn-cs"/>
                        </a:rPr>
                        <a:t>monitoring</a:t>
                      </a:r>
                      <a:r>
                        <a:rPr lang="es-ES" sz="1100" kern="1200" dirty="0">
                          <a:solidFill>
                            <a:schemeClr val="dk1"/>
                          </a:solidFill>
                          <a:latin typeface="+mn-lt"/>
                          <a:ea typeface="+mn-ea"/>
                          <a:cs typeface="+mn-cs"/>
                        </a:rPr>
                        <a:t> and </a:t>
                      </a:r>
                      <a:r>
                        <a:rPr lang="es-ES" sz="1100" kern="1200" dirty="0" err="1">
                          <a:solidFill>
                            <a:schemeClr val="dk1"/>
                          </a:solidFill>
                          <a:latin typeface="+mn-lt"/>
                          <a:ea typeface="+mn-ea"/>
                          <a:cs typeface="+mn-cs"/>
                        </a:rPr>
                        <a:t>mitigation</a:t>
                      </a:r>
                      <a:r>
                        <a:rPr lang="es-ES" sz="1100" kern="1200" dirty="0">
                          <a:solidFill>
                            <a:schemeClr val="dk1"/>
                          </a:solidFill>
                          <a:latin typeface="+mn-lt"/>
                          <a:ea typeface="+mn-ea"/>
                          <a:cs typeface="+mn-cs"/>
                        </a:rPr>
                        <a:t>.</a:t>
                      </a:r>
                    </a:p>
                    <a:p>
                      <a:r>
                        <a:rPr lang="en-US" sz="1100" kern="1200" dirty="0">
                          <a:solidFill>
                            <a:schemeClr val="dk1"/>
                          </a:solidFill>
                          <a:latin typeface="+mn-lt"/>
                          <a:ea typeface="+mn-ea"/>
                          <a:cs typeface="+mn-cs"/>
                        </a:rPr>
                        <a:t>Mitigation measures were also applied on the beach, where containers for sorting solid wastes were distributed on several beaches in Aqaba.</a:t>
                      </a:r>
                    </a:p>
                    <a:p>
                      <a:r>
                        <a:rPr lang="en-US" sz="1100" kern="1200" dirty="0">
                          <a:solidFill>
                            <a:schemeClr val="dk1"/>
                          </a:solidFill>
                          <a:latin typeface="+mn-lt"/>
                          <a:ea typeface="+mn-ea"/>
                          <a:cs typeface="+mn-cs"/>
                        </a:rPr>
                        <a:t>Through beach litter analysis, we found that cigarette butts are major pollutants on the beach with thousands of butts found in small beach area. Therefore, to mitigate this problem, special yellow-cigarette ash trays were distributed on a number of beaches as well as in the University of Jordan and Marine Science station. The goal behind this is to reduce this type of beach pollutants and at the same time raise public awareness among uses and beach visitors as well as students on this important beach pollutant. Public awareness was also been included in posters that were distributed wherever it was allowed to.</a:t>
                      </a:r>
                    </a:p>
                    <a:p>
                      <a:r>
                        <a:rPr lang="en-US" sz="1100" kern="1200" dirty="0">
                          <a:solidFill>
                            <a:schemeClr val="dk1"/>
                          </a:solidFill>
                          <a:latin typeface="+mn-lt"/>
                          <a:ea typeface="+mn-ea"/>
                          <a:cs typeface="+mn-cs"/>
                        </a:rPr>
                        <a:t>At the end of the project, an International Conference was organized with about 150 participants who have participated through personal attendance to conference venue, while many others have attended virtually. Participants represented several European and African countries.</a:t>
                      </a:r>
                      <a:endParaRPr lang="es-ES" sz="1100" kern="1200" dirty="0">
                        <a:solidFill>
                          <a:schemeClr val="dk1"/>
                        </a:solidFill>
                        <a:latin typeface="+mn-lt"/>
                        <a:ea typeface="+mn-ea"/>
                        <a:cs typeface="+mn-cs"/>
                      </a:endParaRPr>
                    </a:p>
                  </a:txBody>
                  <a:tcPr marL="68580" marR="68580" marT="0" marB="0"/>
                </a:tc>
                <a:tc>
                  <a:txBody>
                    <a:bodyPr/>
                    <a:lstStyle/>
                    <a:p>
                      <a:pPr>
                        <a:lnSpc>
                          <a:spcPct val="115000"/>
                        </a:lnSpc>
                        <a:spcAft>
                          <a:spcPts val="800"/>
                        </a:spcAft>
                      </a:pPr>
                      <a:r>
                        <a:rPr lang="es-ES" sz="1100" kern="1200" dirty="0" err="1">
                          <a:solidFill>
                            <a:schemeClr val="dk1"/>
                          </a:solidFill>
                          <a:latin typeface="+mn-lt"/>
                          <a:ea typeface="+mn-ea"/>
                          <a:cs typeface="+mn-cs"/>
                        </a:rPr>
                        <a:t>Plastic</a:t>
                      </a:r>
                      <a:r>
                        <a:rPr lang="es-ES" sz="1100" kern="1200" dirty="0">
                          <a:solidFill>
                            <a:schemeClr val="dk1"/>
                          </a:solidFill>
                          <a:latin typeface="+mn-lt"/>
                          <a:ea typeface="+mn-ea"/>
                          <a:cs typeface="+mn-cs"/>
                        </a:rPr>
                        <a:t> </a:t>
                      </a:r>
                      <a:r>
                        <a:rPr lang="es-ES" sz="1100" kern="1200" dirty="0" err="1">
                          <a:solidFill>
                            <a:schemeClr val="dk1"/>
                          </a:solidFill>
                          <a:latin typeface="+mn-lt"/>
                          <a:ea typeface="+mn-ea"/>
                          <a:cs typeface="+mn-cs"/>
                        </a:rPr>
                        <a:t>Busters</a:t>
                      </a:r>
                      <a:r>
                        <a:rPr lang="es-ES" sz="1100" kern="1200" dirty="0">
                          <a:solidFill>
                            <a:schemeClr val="dk1"/>
                          </a:solidFill>
                          <a:latin typeface="+mn-lt"/>
                          <a:ea typeface="+mn-ea"/>
                          <a:cs typeface="+mn-cs"/>
                        </a:rPr>
                        <a:t> CAP</a:t>
                      </a:r>
                    </a:p>
                    <a:p>
                      <a:pPr lvl="0" rtl="0"/>
                      <a:r>
                        <a:rPr lang="en-US" sz="1100" kern="1200" dirty="0">
                          <a:solidFill>
                            <a:schemeClr val="dk1"/>
                          </a:solidFill>
                          <a:latin typeface="+mn-lt"/>
                          <a:ea typeface="+mn-ea"/>
                          <a:cs typeface="+mn-cs"/>
                        </a:rPr>
                        <a:t>Project (Eni CBC Med Project).</a:t>
                      </a:r>
                    </a:p>
                    <a:p>
                      <a:pPr lvl="0"/>
                      <a:r>
                        <a:rPr lang="en-US" sz="1100" kern="1200" dirty="0">
                          <a:solidFill>
                            <a:schemeClr val="dk1"/>
                          </a:solidFill>
                          <a:latin typeface="+mn-lt"/>
                          <a:ea typeface="+mn-ea"/>
                          <a:cs typeface="+mn-cs"/>
                        </a:rPr>
                        <a:t>Training Course.</a:t>
                      </a:r>
                    </a:p>
                    <a:p>
                      <a:pPr lvl="0"/>
                      <a:r>
                        <a:rPr lang="en-US" sz="1100" kern="1200" dirty="0">
                          <a:solidFill>
                            <a:schemeClr val="dk1"/>
                          </a:solidFill>
                          <a:latin typeface="+mn-lt"/>
                          <a:ea typeface="+mn-ea"/>
                          <a:cs typeface="+mn-cs"/>
                        </a:rPr>
                        <a:t>Monitoring Activities.</a:t>
                      </a:r>
                    </a:p>
                    <a:p>
                      <a:r>
                        <a:rPr lang="en-US" sz="1100" kern="1200" dirty="0">
                          <a:solidFill>
                            <a:schemeClr val="dk1"/>
                          </a:solidFill>
                          <a:latin typeface="+mn-lt"/>
                          <a:ea typeface="+mn-ea"/>
                          <a:cs typeface="+mn-cs"/>
                        </a:rPr>
                        <a:t>International Conference</a:t>
                      </a:r>
                      <a:endParaRPr lang="es-ES" sz="11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665532744"/>
                  </a:ext>
                </a:extLst>
              </a:tr>
              <a:tr h="988582">
                <a:tc>
                  <a:txBody>
                    <a:bodyPr/>
                    <a:lstStyle/>
                    <a:p>
                      <a:pPr>
                        <a:lnSpc>
                          <a:spcPct val="115000"/>
                        </a:lnSpc>
                        <a:spcAft>
                          <a:spcPts val="800"/>
                        </a:spcAft>
                      </a:pPr>
                      <a:r>
                        <a:rPr lang="es-ES" sz="1100" err="1">
                          <a:solidFill>
                            <a:schemeClr val="tx1"/>
                          </a:solidFill>
                        </a:rPr>
                        <a:t>Other</a:t>
                      </a:r>
                      <a:endParaRPr lang="es-ES" sz="1100">
                        <a:solidFill>
                          <a:schemeClr val="tx1"/>
                        </a:solidFill>
                      </a:endParaRPr>
                    </a:p>
                  </a:txBody>
                  <a:tcPr marL="68580" marR="68580" marT="0" marB="0"/>
                </a:tc>
                <a:tc>
                  <a:txBody>
                    <a:bodyPr/>
                    <a:lstStyle/>
                    <a:p>
                      <a:pPr>
                        <a:lnSpc>
                          <a:spcPct val="115000"/>
                        </a:lnSpc>
                        <a:spcAft>
                          <a:spcPts val="800"/>
                        </a:spcAft>
                      </a:pPr>
                      <a:endParaRPr lang="es-ES" sz="1100"/>
                    </a:p>
                  </a:txBody>
                  <a:tcPr marL="68580" marR="68580" marT="0" marB="0"/>
                </a:tc>
                <a:tc>
                  <a:txBody>
                    <a:bodyPr/>
                    <a:lstStyle/>
                    <a:p>
                      <a:pPr>
                        <a:lnSpc>
                          <a:spcPct val="115000"/>
                        </a:lnSpc>
                        <a:spcAft>
                          <a:spcPts val="800"/>
                        </a:spcAft>
                      </a:pPr>
                      <a:endParaRPr lang="es-ES" sz="1100" dirty="0"/>
                    </a:p>
                  </a:txBody>
                  <a:tcPr marL="68580" marR="68580" marT="0" marB="0"/>
                </a:tc>
                <a:extLst>
                  <a:ext uri="{0D108BD9-81ED-4DB2-BD59-A6C34878D82A}">
                    <a16:rowId xmlns:a16="http://schemas.microsoft.com/office/drawing/2014/main" val="4117730659"/>
                  </a:ext>
                </a:extLst>
              </a:tr>
            </a:tbl>
          </a:graphicData>
        </a:graphic>
      </p:graphicFrame>
      <p:pic>
        <p:nvPicPr>
          <p:cNvPr id="6" name="Picture 3" descr="A picture containing icon&#10;&#10;Description automatically generated">
            <a:extLst>
              <a:ext uri="{FF2B5EF4-FFF2-40B4-BE49-F238E27FC236}">
                <a16:creationId xmlns:a16="http://schemas.microsoft.com/office/drawing/2014/main" id="{01AD9BC6-35E2-4AD9-0BEF-A56B06892046}"/>
              </a:ext>
            </a:extLst>
          </p:cNvPr>
          <p:cNvPicPr>
            <a:picLocks noChangeAspect="1"/>
          </p:cNvPicPr>
          <p:nvPr/>
        </p:nvPicPr>
        <p:blipFill>
          <a:blip r:embed="rId2"/>
          <a:stretch>
            <a:fillRect/>
          </a:stretch>
        </p:blipFill>
        <p:spPr>
          <a:xfrm>
            <a:off x="11391899" y="6147642"/>
            <a:ext cx="519565" cy="465852"/>
          </a:xfrm>
          <a:prstGeom prst="rect">
            <a:avLst/>
          </a:prstGeom>
        </p:spPr>
      </p:pic>
    </p:spTree>
    <p:extLst>
      <p:ext uri="{BB962C8B-B14F-4D97-AF65-F5344CB8AC3E}">
        <p14:creationId xmlns:p14="http://schemas.microsoft.com/office/powerpoint/2010/main" val="175521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B8512CE1-9817-BA1A-60B4-676464A8C46A}"/>
              </a:ext>
            </a:extLst>
          </p:cNvPr>
          <p:cNvSpPr/>
          <p:nvPr/>
        </p:nvSpPr>
        <p:spPr>
          <a:xfrm>
            <a:off x="0" y="0"/>
            <a:ext cx="12192000" cy="1350627"/>
          </a:xfrm>
          <a:prstGeom prst="rect">
            <a:avLst/>
          </a:prstGeom>
          <a:solidFill>
            <a:srgbClr val="26336D"/>
          </a:solidFill>
          <a:ln w="12700">
            <a:miter lim="400000"/>
          </a:ln>
        </p:spPr>
        <p:txBody>
          <a:bodyPr lIns="34290" tIns="34290" rIns="34290" bIns="3429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endParaRPr kumimoji="0"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endParaRPr>
          </a:p>
        </p:txBody>
      </p:sp>
      <p:sp>
        <p:nvSpPr>
          <p:cNvPr id="2" name="TextBox 1">
            <a:extLst>
              <a:ext uri="{FF2B5EF4-FFF2-40B4-BE49-F238E27FC236}">
                <a16:creationId xmlns:a16="http://schemas.microsoft.com/office/drawing/2014/main" id="{D6C75A32-8FBE-932E-D573-23143645266C}"/>
              </a:ext>
            </a:extLst>
          </p:cNvPr>
          <p:cNvSpPr txBox="1"/>
          <p:nvPr/>
        </p:nvSpPr>
        <p:spPr>
          <a:xfrm>
            <a:off x="-3438833" y="884513"/>
            <a:ext cx="11743685" cy="461665"/>
          </a:xfrm>
          <a:prstGeom prst="rect">
            <a:avLst/>
          </a:prstGeom>
          <a:noFill/>
        </p:spPr>
        <p:txBody>
          <a:bodyPr wrap="square" lIns="91440" tIns="45720" rIns="91440" bIns="45720" rtlCol="0" anchor="t">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r>
              <a:rPr lang="en-US" sz="2400" dirty="0">
                <a:latin typeface="Open Sans"/>
                <a:ea typeface="Open Sans"/>
                <a:cs typeface="Open Sans"/>
              </a:rPr>
              <a:t>Coastal and maritime tourism</a:t>
            </a:r>
            <a:endParaRPr lang="en-US" sz="2400" b="0" i="0" u="none" strike="noStrike" kern="1200" cap="none" spc="0" normalizeH="0" baseline="0" noProof="0" dirty="0">
              <a:ln>
                <a:noFill/>
              </a:ln>
              <a:effectLst/>
              <a:uLnTx/>
              <a:uFillTx/>
              <a:latin typeface="Open Sans"/>
              <a:ea typeface="Open Sans"/>
              <a:cs typeface="Open Sans"/>
            </a:endParaRPr>
          </a:p>
        </p:txBody>
      </p:sp>
      <p:graphicFrame>
        <p:nvGraphicFramePr>
          <p:cNvPr id="3" name="Tabla 2">
            <a:extLst>
              <a:ext uri="{FF2B5EF4-FFF2-40B4-BE49-F238E27FC236}">
                <a16:creationId xmlns:a16="http://schemas.microsoft.com/office/drawing/2014/main" id="{8399AB7F-0DAC-28E1-9B23-33F531C1D61C}"/>
              </a:ext>
            </a:extLst>
          </p:cNvPr>
          <p:cNvGraphicFramePr>
            <a:graphicFrameLocks noGrp="1"/>
          </p:cNvGraphicFramePr>
          <p:nvPr>
            <p:extLst>
              <p:ext uri="{D42A27DB-BD31-4B8C-83A1-F6EECF244321}">
                <p14:modId xmlns:p14="http://schemas.microsoft.com/office/powerpoint/2010/main" val="472550238"/>
              </p:ext>
            </p:extLst>
          </p:nvPr>
        </p:nvGraphicFramePr>
        <p:xfrm>
          <a:off x="259080" y="1742905"/>
          <a:ext cx="11652383" cy="53762903"/>
        </p:xfrm>
        <a:graphic>
          <a:graphicData uri="http://schemas.openxmlformats.org/drawingml/2006/table">
            <a:tbl>
              <a:tblPr firstRow="1" firstCol="1" bandRow="1">
                <a:tableStyleId>{5C22544A-7EE6-4342-B048-85BDC9FD1C3A}</a:tableStyleId>
              </a:tblPr>
              <a:tblGrid>
                <a:gridCol w="2828579">
                  <a:extLst>
                    <a:ext uri="{9D8B030D-6E8A-4147-A177-3AD203B41FA5}">
                      <a16:colId xmlns:a16="http://schemas.microsoft.com/office/drawing/2014/main" val="1626643464"/>
                    </a:ext>
                  </a:extLst>
                </a:gridCol>
                <a:gridCol w="4485593">
                  <a:extLst>
                    <a:ext uri="{9D8B030D-6E8A-4147-A177-3AD203B41FA5}">
                      <a16:colId xmlns:a16="http://schemas.microsoft.com/office/drawing/2014/main" val="387771921"/>
                    </a:ext>
                  </a:extLst>
                </a:gridCol>
                <a:gridCol w="4338211">
                  <a:extLst>
                    <a:ext uri="{9D8B030D-6E8A-4147-A177-3AD203B41FA5}">
                      <a16:colId xmlns:a16="http://schemas.microsoft.com/office/drawing/2014/main" val="2306740790"/>
                    </a:ext>
                  </a:extLst>
                </a:gridCol>
              </a:tblGrid>
              <a:tr h="304044">
                <a:tc>
                  <a:txBody>
                    <a:bodyPr/>
                    <a:lstStyle/>
                    <a:p>
                      <a:pPr>
                        <a:lnSpc>
                          <a:spcPct val="115000"/>
                        </a:lnSpc>
                        <a:spcAft>
                          <a:spcPts val="800"/>
                        </a:spcAft>
                      </a:pPr>
                      <a:r>
                        <a:rPr lang="en-GB" sz="1100" dirty="0"/>
                        <a:t>Ministerial Declaration related progress</a:t>
                      </a:r>
                      <a:endParaRPr lang="es-ES" sz="1100" dirty="0"/>
                    </a:p>
                  </a:txBody>
                  <a:tcPr marL="68580" marR="68580" marT="0" marB="0"/>
                </a:tc>
                <a:tc>
                  <a:txBody>
                    <a:bodyPr/>
                    <a:lstStyle/>
                    <a:p>
                      <a:pPr>
                        <a:lnSpc>
                          <a:spcPct val="115000"/>
                        </a:lnSpc>
                        <a:spcAft>
                          <a:spcPts val="800"/>
                        </a:spcAft>
                      </a:pPr>
                      <a:r>
                        <a:rPr lang="en-GB" sz="1100" dirty="0"/>
                        <a:t>Policies and strategies at national/regional level</a:t>
                      </a:r>
                      <a:endParaRPr lang="es-ES" sz="1100" dirty="0"/>
                    </a:p>
                  </a:txBody>
                  <a:tcPr marL="68580" marR="68580" marT="0" marB="0"/>
                </a:tc>
                <a:tc>
                  <a:txBody>
                    <a:bodyPr/>
                    <a:lstStyle/>
                    <a:p>
                      <a:pPr>
                        <a:lnSpc>
                          <a:spcPct val="115000"/>
                        </a:lnSpc>
                        <a:spcAft>
                          <a:spcPts val="800"/>
                        </a:spcAft>
                      </a:pPr>
                      <a:r>
                        <a:rPr lang="en-GB" sz="1100" dirty="0"/>
                        <a:t>Projects and initiatives at national/regional level</a:t>
                      </a:r>
                      <a:endParaRPr lang="es-ES" sz="1100" dirty="0"/>
                    </a:p>
                  </a:txBody>
                  <a:tcPr marL="68580" marR="68580" marT="0" marB="0"/>
                </a:tc>
                <a:extLst>
                  <a:ext uri="{0D108BD9-81ED-4DB2-BD59-A6C34878D82A}">
                    <a16:rowId xmlns:a16="http://schemas.microsoft.com/office/drawing/2014/main" val="2482022400"/>
                  </a:ext>
                </a:extLst>
              </a:tr>
              <a:tr h="1993370">
                <a:tc>
                  <a:txBody>
                    <a:bodyPr/>
                    <a:lstStyle/>
                    <a:p>
                      <a:pPr>
                        <a:lnSpc>
                          <a:spcPct val="115000"/>
                        </a:lnSpc>
                        <a:spcAft>
                          <a:spcPts val="800"/>
                        </a:spcAft>
                      </a:pPr>
                      <a:r>
                        <a:rPr lang="es-ES" sz="1100" dirty="0">
                          <a:solidFill>
                            <a:schemeClr val="tx1"/>
                          </a:solidFill>
                        </a:rPr>
                        <a:t>Eco-</a:t>
                      </a:r>
                      <a:r>
                        <a:rPr lang="es-ES" sz="1100" err="1">
                          <a:solidFill>
                            <a:schemeClr val="tx1"/>
                          </a:solidFill>
                        </a:rPr>
                        <a:t>tourism</a:t>
                      </a:r>
                      <a:r>
                        <a:rPr lang="es-ES" sz="1100" dirty="0">
                          <a:solidFill>
                            <a:schemeClr val="tx1"/>
                          </a:solidFill>
                        </a:rPr>
                        <a:t>, </a:t>
                      </a:r>
                      <a:r>
                        <a:rPr lang="es-ES" sz="1100" err="1">
                          <a:solidFill>
                            <a:schemeClr val="tx1"/>
                          </a:solidFill>
                        </a:rPr>
                        <a:t>slow</a:t>
                      </a:r>
                      <a:r>
                        <a:rPr lang="es-ES" sz="1100" dirty="0">
                          <a:solidFill>
                            <a:schemeClr val="tx1"/>
                          </a:solidFill>
                        </a:rPr>
                        <a:t> </a:t>
                      </a:r>
                      <a:r>
                        <a:rPr lang="es-ES" sz="1100" err="1">
                          <a:solidFill>
                            <a:schemeClr val="tx1"/>
                          </a:solidFill>
                        </a:rPr>
                        <a:t>tourism</a:t>
                      </a:r>
                      <a:r>
                        <a:rPr lang="es-ES" sz="1100" dirty="0">
                          <a:solidFill>
                            <a:schemeClr val="tx1"/>
                          </a:solidFill>
                        </a:rPr>
                        <a:t> and </a:t>
                      </a:r>
                      <a:r>
                        <a:rPr lang="es-ES" sz="1100" err="1">
                          <a:solidFill>
                            <a:schemeClr val="tx1"/>
                          </a:solidFill>
                        </a:rPr>
                        <a:t>reduction</a:t>
                      </a:r>
                      <a:r>
                        <a:rPr lang="es-ES" sz="1100" dirty="0">
                          <a:solidFill>
                            <a:schemeClr val="tx1"/>
                          </a:solidFill>
                        </a:rPr>
                        <a:t> </a:t>
                      </a:r>
                      <a:r>
                        <a:rPr lang="es-ES" sz="1100" err="1">
                          <a:solidFill>
                            <a:schemeClr val="tx1"/>
                          </a:solidFill>
                        </a:rPr>
                        <a:t>of</a:t>
                      </a:r>
                      <a:r>
                        <a:rPr lang="es-ES" sz="1100" dirty="0">
                          <a:solidFill>
                            <a:schemeClr val="tx1"/>
                          </a:solidFill>
                        </a:rPr>
                        <a:t> </a:t>
                      </a:r>
                      <a:r>
                        <a:rPr lang="es-ES" sz="1100" err="1">
                          <a:solidFill>
                            <a:schemeClr val="tx1"/>
                          </a:solidFill>
                        </a:rPr>
                        <a:t>carbon</a:t>
                      </a:r>
                      <a:r>
                        <a:rPr lang="es-ES" sz="1100" dirty="0">
                          <a:solidFill>
                            <a:schemeClr val="tx1"/>
                          </a:solidFill>
                        </a:rPr>
                        <a:t> </a:t>
                      </a:r>
                      <a:r>
                        <a:rPr lang="es-ES" sz="1100" err="1">
                          <a:solidFill>
                            <a:schemeClr val="tx1"/>
                          </a:solidFill>
                        </a:rPr>
                        <a:t>emissions</a:t>
                      </a:r>
                      <a:r>
                        <a:rPr lang="es-ES" sz="1100" dirty="0">
                          <a:solidFill>
                            <a:schemeClr val="tx1"/>
                          </a:solidFill>
                        </a:rPr>
                        <a:t> </a:t>
                      </a:r>
                      <a:r>
                        <a:rPr lang="es-ES" sz="1100" err="1">
                          <a:solidFill>
                            <a:schemeClr val="tx1"/>
                          </a:solidFill>
                        </a:rPr>
                        <a:t>of</a:t>
                      </a:r>
                      <a:r>
                        <a:rPr lang="es-ES" sz="1100" dirty="0">
                          <a:solidFill>
                            <a:schemeClr val="tx1"/>
                          </a:solidFill>
                        </a:rPr>
                        <a:t> </a:t>
                      </a:r>
                      <a:r>
                        <a:rPr lang="es-ES" sz="1100" err="1">
                          <a:solidFill>
                            <a:schemeClr val="tx1"/>
                          </a:solidFill>
                        </a:rPr>
                        <a:t>the</a:t>
                      </a:r>
                      <a:r>
                        <a:rPr lang="es-ES" sz="1100" dirty="0">
                          <a:solidFill>
                            <a:schemeClr val="tx1"/>
                          </a:solidFill>
                        </a:rPr>
                        <a:t> </a:t>
                      </a:r>
                      <a:r>
                        <a:rPr lang="es-ES" sz="1100" err="1">
                          <a:solidFill>
                            <a:schemeClr val="tx1"/>
                          </a:solidFill>
                        </a:rPr>
                        <a:t>industry</a:t>
                      </a:r>
                    </a:p>
                  </a:txBody>
                  <a:tcPr marL="68580" marR="68580" marT="0" marB="0"/>
                </a:tc>
                <a:tc>
                  <a:txBody>
                    <a:bodyPr/>
                    <a:lstStyle/>
                    <a:p>
                      <a:r>
                        <a:rPr lang="en-US" sz="1000" kern="1200" dirty="0">
                          <a:solidFill>
                            <a:schemeClr val="tx1"/>
                          </a:solidFill>
                          <a:latin typeface="+mn-lt"/>
                          <a:ea typeface="+mn-ea"/>
                          <a:cs typeface="+mn-cs"/>
                        </a:rPr>
                        <a:t>Green Growth National Action Plan 2021 – 2025 </a:t>
                      </a:r>
                    </a:p>
                    <a:p>
                      <a:r>
                        <a:rPr lang="en-US" sz="1000" kern="1200" dirty="0">
                          <a:solidFill>
                            <a:schemeClr val="tx1"/>
                          </a:solidFill>
                          <a:latin typeface="+mn-lt"/>
                          <a:ea typeface="+mn-ea"/>
                          <a:cs typeface="+mn-cs"/>
                        </a:rPr>
                        <a:t> </a:t>
                      </a:r>
                    </a:p>
                    <a:p>
                      <a:r>
                        <a:rPr lang="en-US" sz="1000" kern="1200" dirty="0">
                          <a:solidFill>
                            <a:schemeClr val="tx1"/>
                          </a:solidFill>
                          <a:latin typeface="+mn-lt"/>
                          <a:ea typeface="+mn-ea"/>
                          <a:cs typeface="+mn-cs"/>
                        </a:rPr>
                        <a:t>ENVIRONMENTAL AND SOCIAL ASSESSMENT (SEA) FOR THE JORDAN TOURISM STRATEGY (2021-2025)</a:t>
                      </a:r>
                    </a:p>
                    <a:p>
                      <a:r>
                        <a:rPr lang="en-US" sz="1000" kern="1200" dirty="0">
                          <a:solidFill>
                            <a:schemeClr val="tx1"/>
                          </a:solidFill>
                          <a:latin typeface="+mn-lt"/>
                          <a:ea typeface="+mn-ea"/>
                          <a:cs typeface="+mn-cs"/>
                        </a:rPr>
                        <a:t> </a:t>
                      </a:r>
                    </a:p>
                    <a:p>
                      <a:pPr>
                        <a:lnSpc>
                          <a:spcPct val="115000"/>
                        </a:lnSpc>
                        <a:spcAft>
                          <a:spcPts val="800"/>
                        </a:spcAft>
                      </a:pPr>
                      <a:r>
                        <a:rPr lang="en-US" sz="1000" kern="1200" dirty="0">
                          <a:solidFill>
                            <a:schemeClr val="tx1"/>
                          </a:solidFill>
                          <a:latin typeface="+mn-lt"/>
                          <a:ea typeface="+mn-ea"/>
                          <a:cs typeface="+mn-cs"/>
                        </a:rPr>
                        <a:t>Strategic Plan: Aqaba Special Economic Zone Authority 2024 - 2028</a:t>
                      </a:r>
                      <a:endParaRPr lang="es-ES" sz="1000" kern="1200" dirty="0">
                        <a:solidFill>
                          <a:schemeClr val="tx1"/>
                        </a:solidFill>
                        <a:latin typeface="+mn-lt"/>
                        <a:ea typeface="+mn-ea"/>
                        <a:cs typeface="+mn-cs"/>
                      </a:endParaRPr>
                    </a:p>
                  </a:txBody>
                  <a:tcPr marL="68580" marR="68580" marT="0" marB="0"/>
                </a:tc>
                <a:tc>
                  <a:txBody>
                    <a:bodyPr/>
                    <a:lstStyle/>
                    <a:p>
                      <a:pPr algn="just">
                        <a:lnSpc>
                          <a:spcPct val="107000"/>
                        </a:lnSpc>
                        <a:spcAft>
                          <a:spcPts val="0"/>
                        </a:spcAft>
                      </a:pPr>
                      <a:r>
                        <a:rPr lang="en-US" sz="1100" kern="100" dirty="0">
                          <a:effectLst/>
                          <a:latin typeface="Aptos"/>
                          <a:ea typeface="Aptos"/>
                          <a:cs typeface="Arial" panose="020B0604020202020204" pitchFamily="34" charset="0"/>
                        </a:rPr>
                        <a:t>Eco-Tourism</a:t>
                      </a:r>
                    </a:p>
                    <a:p>
                      <a:pPr algn="just">
                        <a:lnSpc>
                          <a:spcPct val="107000"/>
                        </a:lnSpc>
                        <a:spcAft>
                          <a:spcPts val="0"/>
                        </a:spcAft>
                      </a:pPr>
                      <a:r>
                        <a:rPr lang="en-US" sz="1100" kern="100" dirty="0">
                          <a:effectLst/>
                          <a:latin typeface="Aptos"/>
                          <a:ea typeface="Aptos"/>
                          <a:cs typeface="Arial" panose="020B0604020202020204" pitchFamily="34" charset="0"/>
                        </a:rPr>
                        <a:t>Eco-tourism in Aqaba focuses on responsible travel to natural areas, emphasizing conservation, education, and low-impact activities. This form of tourism encourages visitors to appreciate the region's rich marine life, coral reefs, and unique coastal landscapes. Initiatives include:</a:t>
                      </a:r>
                    </a:p>
                    <a:p>
                      <a:pPr algn="just">
                        <a:lnSpc>
                          <a:spcPct val="107000"/>
                        </a:lnSpc>
                        <a:spcAft>
                          <a:spcPts val="0"/>
                        </a:spcAft>
                      </a:pPr>
                      <a:r>
                        <a:rPr lang="en-US" sz="1100" kern="100" dirty="0">
                          <a:effectLst/>
                          <a:latin typeface="Aptos"/>
                          <a:ea typeface="Aptos"/>
                          <a:cs typeface="Arial" panose="020B0604020202020204" pitchFamily="34" charset="0"/>
                        </a:rPr>
                        <a:t> </a:t>
                      </a:r>
                    </a:p>
                    <a:p>
                      <a:pPr marL="342900" lvl="0" indent="-342900" algn="just">
                        <a:lnSpc>
                          <a:spcPct val="107000"/>
                        </a:lnSpc>
                        <a:spcAft>
                          <a:spcPts val="0"/>
                        </a:spcAft>
                        <a:buFont typeface="Symbol" panose="05050102010706020507" pitchFamily="18" charset="2"/>
                        <a:buChar char=""/>
                      </a:pPr>
                      <a:r>
                        <a:rPr lang="en-US" sz="1100" kern="100" dirty="0">
                          <a:effectLst/>
                          <a:latin typeface="Aptos"/>
                          <a:ea typeface="Aptos"/>
                          <a:cs typeface="Arial" panose="020B0604020202020204" pitchFamily="34" charset="0"/>
                        </a:rPr>
                        <a:t>Establishing marine protected areas to safeguard biodiversity: Aqaba Marine Reserve</a:t>
                      </a:r>
                    </a:p>
                    <a:p>
                      <a:pPr marL="342900" lvl="0" indent="-342900" algn="just">
                        <a:lnSpc>
                          <a:spcPct val="107000"/>
                        </a:lnSpc>
                        <a:spcAft>
                          <a:spcPts val="0"/>
                        </a:spcAft>
                        <a:buFont typeface="Symbol" panose="05050102010706020507" pitchFamily="18" charset="2"/>
                        <a:buChar char=""/>
                      </a:pPr>
                      <a:r>
                        <a:rPr lang="en-US" sz="1100" kern="100" dirty="0">
                          <a:effectLst/>
                          <a:latin typeface="Aptos"/>
                          <a:ea typeface="Aptos"/>
                          <a:cs typeface="Arial" panose="020B0604020202020204" pitchFamily="34" charset="0"/>
                        </a:rPr>
                        <a:t>Promoting eco-friendly activities such as snorkeling, diving, and bird watching: Green Fins</a:t>
                      </a:r>
                    </a:p>
                    <a:p>
                      <a:pPr marL="342900" lvl="0" indent="-342900" algn="just">
                        <a:lnSpc>
                          <a:spcPct val="107000"/>
                        </a:lnSpc>
                        <a:spcAft>
                          <a:spcPts val="0"/>
                        </a:spcAft>
                        <a:buFont typeface="Symbol" panose="05050102010706020507" pitchFamily="18" charset="2"/>
                        <a:buChar char=""/>
                      </a:pPr>
                      <a:r>
                        <a:rPr lang="en-US" sz="1100" kern="100" dirty="0">
                          <a:effectLst/>
                          <a:latin typeface="Aptos"/>
                          <a:ea typeface="Aptos"/>
                          <a:cs typeface="Arial" panose="020B0604020202020204" pitchFamily="34" charset="0"/>
                        </a:rPr>
                        <a:t>Educating tourists about the importance of marine conservation through guided tours and informational campaigns.</a:t>
                      </a:r>
                    </a:p>
                    <a:p>
                      <a:pPr algn="just">
                        <a:lnSpc>
                          <a:spcPct val="107000"/>
                        </a:lnSpc>
                        <a:spcAft>
                          <a:spcPts val="0"/>
                        </a:spcAft>
                      </a:pPr>
                      <a:r>
                        <a:rPr lang="en-US" sz="1100" kern="100" dirty="0">
                          <a:effectLst/>
                          <a:latin typeface="Aptos"/>
                          <a:ea typeface="Aptos"/>
                          <a:cs typeface="Arial" panose="020B0604020202020204" pitchFamily="34" charset="0"/>
                        </a:rPr>
                        <a:t> </a:t>
                      </a:r>
                    </a:p>
                    <a:p>
                      <a:pPr algn="just">
                        <a:lnSpc>
                          <a:spcPct val="107000"/>
                        </a:lnSpc>
                        <a:spcAft>
                          <a:spcPts val="0"/>
                        </a:spcAft>
                      </a:pPr>
                      <a:r>
                        <a:rPr lang="en-US" sz="1100" kern="100" dirty="0">
                          <a:effectLst/>
                          <a:latin typeface="Aptos"/>
                          <a:ea typeface="Aptos"/>
                          <a:cs typeface="Arial" panose="020B0604020202020204" pitchFamily="34" charset="0"/>
                        </a:rPr>
                        <a:t>Reduction of Carbon Emissions</a:t>
                      </a:r>
                    </a:p>
                    <a:p>
                      <a:pPr algn="just">
                        <a:lnSpc>
                          <a:spcPct val="107000"/>
                        </a:lnSpc>
                        <a:spcAft>
                          <a:spcPts val="0"/>
                        </a:spcAft>
                      </a:pPr>
                      <a:r>
                        <a:rPr lang="en-US" sz="1100" kern="100" dirty="0">
                          <a:effectLst/>
                          <a:latin typeface="Aptos"/>
                          <a:ea typeface="Aptos"/>
                          <a:cs typeface="Arial" panose="020B0604020202020204" pitchFamily="34" charset="0"/>
                        </a:rPr>
                        <a:t>Efforts to reduce carbon emissions in Aqaba's tourism sector are essential for mitigating climate change and protecting coastal ecosystems. Strategies being implemented include:</a:t>
                      </a:r>
                    </a:p>
                    <a:p>
                      <a:pPr algn="just">
                        <a:lnSpc>
                          <a:spcPct val="107000"/>
                        </a:lnSpc>
                        <a:spcAft>
                          <a:spcPts val="0"/>
                        </a:spcAft>
                      </a:pPr>
                      <a:r>
                        <a:rPr lang="en-US" sz="1100" kern="100" dirty="0">
                          <a:effectLst/>
                          <a:latin typeface="Aptos"/>
                          <a:ea typeface="Aptos"/>
                          <a:cs typeface="Arial" panose="020B0604020202020204" pitchFamily="34" charset="0"/>
                        </a:rPr>
                        <a:t> </a:t>
                      </a:r>
                    </a:p>
                    <a:p>
                      <a:pPr marL="342900" lvl="0" indent="-342900" algn="just">
                        <a:lnSpc>
                          <a:spcPct val="107000"/>
                        </a:lnSpc>
                        <a:spcAft>
                          <a:spcPts val="0"/>
                        </a:spcAft>
                        <a:buFont typeface="Symbol" panose="05050102010706020507" pitchFamily="18" charset="2"/>
                        <a:buChar char=""/>
                      </a:pPr>
                      <a:r>
                        <a:rPr lang="en-US" sz="1100" kern="100" dirty="0">
                          <a:effectLst/>
                          <a:latin typeface="Aptos"/>
                          <a:ea typeface="Aptos"/>
                          <a:cs typeface="Arial" panose="020B0604020202020204" pitchFamily="34" charset="0"/>
                        </a:rPr>
                        <a:t>Encouraging the use of renewable energy sources in hotels and tourism facilities.</a:t>
                      </a:r>
                    </a:p>
                    <a:p>
                      <a:pPr marL="342900" lvl="0" indent="-342900" algn="just">
                        <a:lnSpc>
                          <a:spcPct val="107000"/>
                        </a:lnSpc>
                        <a:spcAft>
                          <a:spcPts val="0"/>
                        </a:spcAft>
                        <a:buFont typeface="Symbol" panose="05050102010706020507" pitchFamily="18" charset="2"/>
                        <a:buChar char=""/>
                      </a:pPr>
                      <a:r>
                        <a:rPr lang="en-US" sz="1100" kern="100" dirty="0">
                          <a:effectLst/>
                          <a:latin typeface="Aptos"/>
                          <a:ea typeface="Aptos"/>
                          <a:cs typeface="Arial" panose="020B0604020202020204" pitchFamily="34" charset="0"/>
                        </a:rPr>
                        <a:t>Implementing energy-efficient practices and technologies across the industry.</a:t>
                      </a:r>
                    </a:p>
                    <a:p>
                      <a:pPr marL="342900" lvl="0" indent="-342900" algn="just">
                        <a:lnSpc>
                          <a:spcPct val="107000"/>
                        </a:lnSpc>
                        <a:spcAft>
                          <a:spcPts val="0"/>
                        </a:spcAft>
                        <a:buFont typeface="Symbol" panose="05050102010706020507" pitchFamily="18" charset="2"/>
                        <a:buChar char=""/>
                      </a:pPr>
                      <a:r>
                        <a:rPr lang="en-US" sz="1100" kern="100" dirty="0">
                          <a:effectLst/>
                          <a:latin typeface="Aptos"/>
                          <a:ea typeface="Aptos"/>
                          <a:cs typeface="Arial" panose="020B0604020202020204" pitchFamily="34" charset="0"/>
                        </a:rPr>
                        <a:t>Promoting the use of public transportation, cycling, and walking to reduce reliance on fossil fuels.</a:t>
                      </a:r>
                    </a:p>
                    <a:p>
                      <a:pPr marL="457200" algn="just">
                        <a:lnSpc>
                          <a:spcPct val="107000"/>
                        </a:lnSpc>
                        <a:spcAft>
                          <a:spcPts val="0"/>
                        </a:spcAft>
                      </a:pPr>
                      <a:r>
                        <a:rPr lang="en-US" sz="1100" kern="100" dirty="0">
                          <a:effectLst/>
                          <a:latin typeface="Aptos"/>
                          <a:ea typeface="Aptos"/>
                          <a:cs typeface="Arial" panose="020B0604020202020204" pitchFamily="34" charset="0"/>
                        </a:rPr>
                        <a:t> </a:t>
                      </a:r>
                    </a:p>
                    <a:p>
                      <a:pPr>
                        <a:lnSpc>
                          <a:spcPct val="107000"/>
                        </a:lnSpc>
                        <a:spcAft>
                          <a:spcPts val="0"/>
                        </a:spcAft>
                      </a:pPr>
                      <a:r>
                        <a:rPr lang="en-US" sz="1100" kern="100" dirty="0">
                          <a:effectLst/>
                          <a:latin typeface="Aptos"/>
                          <a:ea typeface="Aptos"/>
                          <a:cs typeface="Arial" panose="020B0604020202020204" pitchFamily="34" charset="0"/>
                        </a:rPr>
                        <a:t>Reef Check</a:t>
                      </a:r>
                    </a:p>
                    <a:p>
                      <a:pPr algn="just">
                        <a:lnSpc>
                          <a:spcPct val="107000"/>
                        </a:lnSpc>
                        <a:spcAft>
                          <a:spcPts val="0"/>
                        </a:spcAft>
                      </a:pPr>
                      <a:r>
                        <a:rPr lang="en-US" sz="1100" kern="100" dirty="0">
                          <a:effectLst/>
                          <a:latin typeface="Aptos"/>
                          <a:ea typeface="Aptos"/>
                          <a:cs typeface="Arial" panose="020B0604020202020204" pitchFamily="34" charset="0"/>
                        </a:rPr>
                        <a:t>ASEZA and other NGOs hosted three Reef Check Eco Diver trainings in Aqaba to raise awareness and knowledge about coral reefs and build a team of qualified divers for further reef monitoring activities at the Jordanian Red Sea coast. Aqaba Marine Reserve is counting on the existing national teams to collect information and details on the coral reef status frequently</a:t>
                      </a:r>
                    </a:p>
                    <a:p>
                      <a:pPr algn="just">
                        <a:lnSpc>
                          <a:spcPct val="107000"/>
                        </a:lnSpc>
                        <a:spcAft>
                          <a:spcPts val="0"/>
                        </a:spcAft>
                      </a:pPr>
                      <a:endParaRPr lang="en-US" sz="1100" kern="100" dirty="0">
                        <a:effectLst/>
                        <a:latin typeface="Aptos"/>
                        <a:ea typeface="Aptos"/>
                        <a:cs typeface="Arial" panose="020B0604020202020204" pitchFamily="34" charset="0"/>
                      </a:endParaRPr>
                    </a:p>
                    <a:p>
                      <a:pPr>
                        <a:lnSpc>
                          <a:spcPct val="107000"/>
                        </a:lnSpc>
                        <a:spcAft>
                          <a:spcPts val="0"/>
                        </a:spcAft>
                      </a:pPr>
                      <a:r>
                        <a:rPr lang="en-US" sz="1100" kern="100" dirty="0">
                          <a:effectLst/>
                          <a:latin typeface="Aptos"/>
                          <a:ea typeface="Aptos"/>
                          <a:cs typeface="Arial" panose="020B0604020202020204" pitchFamily="34" charset="0"/>
                        </a:rPr>
                        <a:t>Private Sector Engagement </a:t>
                      </a:r>
                    </a:p>
                    <a:p>
                      <a:pPr marL="171450" indent="-171450">
                        <a:lnSpc>
                          <a:spcPct val="107000"/>
                        </a:lnSpc>
                        <a:spcAft>
                          <a:spcPts val="0"/>
                        </a:spcAft>
                        <a:buFont typeface="Arial" panose="020B0604020202020204" pitchFamily="34" charset="0"/>
                        <a:buChar char="•"/>
                      </a:pPr>
                      <a:r>
                        <a:rPr lang="en-US" sz="1100" kern="100" dirty="0">
                          <a:effectLst/>
                          <a:latin typeface="Aptos"/>
                          <a:ea typeface="Aptos"/>
                          <a:cs typeface="Arial" panose="020B0604020202020204" pitchFamily="34" charset="0"/>
                        </a:rPr>
                        <a:t> Ayla Oasis- Reef balls at Ayla</a:t>
                      </a:r>
                    </a:p>
                    <a:p>
                      <a:pPr algn="just">
                        <a:lnSpc>
                          <a:spcPct val="107000"/>
                        </a:lnSpc>
                        <a:spcAft>
                          <a:spcPts val="0"/>
                        </a:spcAft>
                      </a:pPr>
                      <a:r>
                        <a:rPr lang="en-US" sz="1100" kern="100" dirty="0">
                          <a:effectLst/>
                          <a:latin typeface="Aptos"/>
                          <a:ea typeface="Aptos"/>
                          <a:cs typeface="Arial" panose="020B0604020202020204" pitchFamily="34" charset="0"/>
                        </a:rPr>
                        <a:t>Amidst the natural beauty of the Red Sea port of Aqaba and located on its northern shores, Ayla development, a mixed-use development project for residential, touristic, and commercial use, stands out by not only adding beauty to the gulf but also by seeking to protect and assist its natural wonders. By combining human ingenuity with Aqaba’s resources, Ayla is a unique example of what can be achieved when humankind and nature work together. With its aim to restore the gulf reef ecosystems and to protect natural reefs, Ayla has been using artificial reef technologies and “Reef Balls” to create its reefs. Reef Balls are artificial reef modules placed in seawater to form reef habitats. This concept involves extracting segments of coral or larvae of live corals, growing them in a nursery, and then replanting them into these Reef balls.  Ayla’s lagoons have added 17 km of waterfront to the city of Aqaba. The lagoons are kept clean through an environmentally safe system for the circulation of water through a set of pumps, moving the water mass from the sea to the upper lagoons and then circulating it back to the sea. More information about Ayla is available online at http://www.ayla.com.jo/.</a:t>
                      </a:r>
                    </a:p>
                    <a:p>
                      <a:pPr algn="just">
                        <a:lnSpc>
                          <a:spcPct val="107000"/>
                        </a:lnSpc>
                        <a:spcAft>
                          <a:spcPts val="0"/>
                        </a:spcAft>
                      </a:pPr>
                      <a:r>
                        <a:rPr lang="en-US" sz="1100" kern="100" dirty="0">
                          <a:effectLst/>
                          <a:latin typeface="Aptos"/>
                          <a:ea typeface="Aptos"/>
                          <a:cs typeface="Arial" panose="020B0604020202020204" pitchFamily="34" charset="0"/>
                        </a:rPr>
                        <a:t> </a:t>
                      </a:r>
                    </a:p>
                    <a:p>
                      <a:pPr marL="171450" indent="-171450" algn="just">
                        <a:lnSpc>
                          <a:spcPct val="107000"/>
                        </a:lnSpc>
                        <a:spcAft>
                          <a:spcPts val="0"/>
                        </a:spcAft>
                        <a:buFont typeface="Arial" panose="020B0604020202020204" pitchFamily="34" charset="0"/>
                        <a:buChar char="•"/>
                      </a:pPr>
                      <a:r>
                        <a:rPr lang="en-US" sz="1100" kern="100" dirty="0">
                          <a:effectLst/>
                          <a:latin typeface="Aptos"/>
                          <a:ea typeface="Aptos"/>
                          <a:cs typeface="Arial" panose="020B0604020202020204" pitchFamily="34" charset="0"/>
                        </a:rPr>
                        <a:t>Aqaba Container Terminal (ACT)</a:t>
                      </a:r>
                    </a:p>
                    <a:p>
                      <a:pPr algn="just">
                        <a:lnSpc>
                          <a:spcPct val="107000"/>
                        </a:lnSpc>
                        <a:spcAft>
                          <a:spcPts val="0"/>
                        </a:spcAft>
                      </a:pPr>
                      <a:r>
                        <a:rPr lang="en-US" sz="1100" kern="100" dirty="0">
                          <a:effectLst/>
                          <a:latin typeface="Aptos"/>
                          <a:ea typeface="Aptos"/>
                          <a:cs typeface="Arial" panose="020B0604020202020204" pitchFamily="34" charset="0"/>
                        </a:rPr>
                        <a:t>Aqaba Container Terminal (ACT) is part of the port's cooperation at Aqaba and is playing an important role through its commitments to achieve high standards of environmental performance, preventing pollution, and minimizing the impact of its business of container handling and storage. </a:t>
                      </a:r>
                    </a:p>
                    <a:p>
                      <a:pPr algn="just">
                        <a:lnSpc>
                          <a:spcPct val="107000"/>
                        </a:lnSpc>
                        <a:spcAft>
                          <a:spcPts val="0"/>
                        </a:spcAft>
                      </a:pPr>
                      <a:r>
                        <a:rPr lang="en-US" sz="1100" kern="100" dirty="0">
                          <a:effectLst/>
                          <a:latin typeface="Aptos"/>
                          <a:ea typeface="Aptos"/>
                          <a:cs typeface="Arial" panose="020B0604020202020204" pitchFamily="34" charset="0"/>
                        </a:rPr>
                        <a:t>ACT has invested 1.3 million JOD to aid the transplantation of coral from the berth expansion area to alternative areas where it can thrive again). This transplantation, which was performed by ASEZA, includes detaching the coral colonies from the donor site represented by the new main port at the south of Aqaba town, and re-attaching these colonies at the receptor sites within the Aqaba Marine </a:t>
                      </a:r>
                      <a:r>
                        <a:rPr lang="en-US" sz="1100" kern="100">
                          <a:effectLst/>
                          <a:latin typeface="Aptos"/>
                          <a:ea typeface="Aptos"/>
                          <a:cs typeface="Arial" panose="020B0604020202020204" pitchFamily="34" charset="0"/>
                        </a:rPr>
                        <a:t>Park.</a:t>
                      </a:r>
                    </a:p>
                    <a:p>
                      <a:pPr algn="just">
                        <a:lnSpc>
                          <a:spcPct val="107000"/>
                        </a:lnSpc>
                        <a:spcAft>
                          <a:spcPts val="0"/>
                        </a:spcAft>
                      </a:pPr>
                      <a:r>
                        <a:rPr lang="en-US" sz="1100" kern="100" dirty="0">
                          <a:effectLst/>
                          <a:latin typeface="Aptos"/>
                          <a:ea typeface="Aptos"/>
                          <a:cs typeface="Arial" panose="020B0604020202020204" pitchFamily="34" charset="0"/>
                        </a:rPr>
                        <a:t> </a:t>
                      </a:r>
                    </a:p>
                    <a:p>
                      <a:pPr marL="171450" indent="-171450" algn="just">
                        <a:lnSpc>
                          <a:spcPct val="107000"/>
                        </a:lnSpc>
                        <a:spcAft>
                          <a:spcPts val="0"/>
                        </a:spcAft>
                        <a:buFont typeface="Arial" panose="020B0604020202020204" pitchFamily="34" charset="0"/>
                        <a:buChar char="•"/>
                      </a:pPr>
                      <a:r>
                        <a:rPr lang="en-US" sz="1100" kern="100" dirty="0">
                          <a:effectLst/>
                          <a:latin typeface="Aptos"/>
                          <a:ea typeface="Aptos"/>
                          <a:cs typeface="Arial" panose="020B0604020202020204" pitchFamily="34" charset="0"/>
                        </a:rPr>
                        <a:t>Eco-Label: Blue Flag, Green Key, and Eco school.</a:t>
                      </a:r>
                    </a:p>
                    <a:p>
                      <a:pPr algn="just">
                        <a:lnSpc>
                          <a:spcPct val="107000"/>
                        </a:lnSpc>
                        <a:spcAft>
                          <a:spcPts val="0"/>
                        </a:spcAft>
                      </a:pPr>
                      <a:r>
                        <a:rPr lang="en-US" sz="1100" kern="100" dirty="0">
                          <a:effectLst/>
                          <a:latin typeface="Aptos"/>
                          <a:ea typeface="Aptos"/>
                          <a:cs typeface="Arial" panose="020B0604020202020204" pitchFamily="34" charset="0"/>
                        </a:rPr>
                        <a:t>Established in 1981, the Foundation for Environmental Education (FEE) is one of the world's largest environmental education organizations, with over 100 member organizations in 81 countries. With 40 years of impactful experience in ESD, the new strategic plan - GAIA 20:30 - priorities climate action across all five programs to address the urgent threats of climate change, biodiversity loss, and environmental pollution. </a:t>
                      </a:r>
                    </a:p>
                    <a:p>
                      <a:pPr algn="just">
                        <a:lnSpc>
                          <a:spcPct val="107000"/>
                        </a:lnSpc>
                        <a:spcAft>
                          <a:spcPts val="0"/>
                        </a:spcAft>
                      </a:pPr>
                      <a:r>
                        <a:rPr lang="en-US" sz="1100" kern="100" dirty="0">
                          <a:effectLst/>
                          <a:latin typeface="Aptos"/>
                          <a:ea typeface="Aptos"/>
                          <a:cs typeface="Arial" panose="020B0604020202020204" pitchFamily="34" charset="0"/>
                        </a:rPr>
                        <a:t>The educational program, Eco-Schools, empowers young people to create an environmentally conscious world through a solutions-based approach. The Green Key and Blue Flag programs are globally recognized for promoting sustainable business practices and the protection of natural resources.</a:t>
                      </a:r>
                    </a:p>
                    <a:p>
                      <a:pPr algn="just">
                        <a:lnSpc>
                          <a:spcPct val="107000"/>
                        </a:lnSpc>
                        <a:spcAft>
                          <a:spcPts val="0"/>
                        </a:spcAft>
                      </a:pPr>
                      <a:r>
                        <a:rPr lang="en-US" sz="1100" kern="100" dirty="0">
                          <a:effectLst/>
                          <a:latin typeface="Aptos"/>
                          <a:ea typeface="Aptos"/>
                          <a:cs typeface="Arial" panose="020B0604020202020204" pitchFamily="34" charset="0"/>
                        </a:rPr>
                        <a:t>Originally, the Foundation for Environmental Education (FEE) program in Jordan was initiated in 2007, by the Aqaba Special Economic Zone Authority (ASEZA) after a consultation effort to introduce an international eco-labeling certificate for tourism to market Aqaba as a green destination in Jordan. ASZEA initially supported JREDS in being accredited as the National Operator and since then has worked closely with JREDS to ensure that environmental and sustainable business practices are adopted in Aqaba.</a:t>
                      </a:r>
                    </a:p>
                    <a:p>
                      <a:pPr algn="just">
                        <a:lnSpc>
                          <a:spcPct val="107000"/>
                        </a:lnSpc>
                        <a:spcAft>
                          <a:spcPts val="0"/>
                        </a:spcAft>
                      </a:pPr>
                      <a:r>
                        <a:rPr lang="en-US" sz="1100" kern="100" dirty="0">
                          <a:effectLst/>
                          <a:latin typeface="Aptos"/>
                          <a:ea typeface="Aptos"/>
                          <a:cs typeface="Arial" panose="020B0604020202020204" pitchFamily="34" charset="0"/>
                        </a:rPr>
                        <a:t> </a:t>
                      </a:r>
                    </a:p>
                    <a:p>
                      <a:pPr algn="just">
                        <a:lnSpc>
                          <a:spcPct val="107000"/>
                        </a:lnSpc>
                        <a:spcAft>
                          <a:spcPts val="0"/>
                        </a:spcAft>
                      </a:pPr>
                      <a:r>
                        <a:rPr lang="en-US" sz="1100" kern="100" dirty="0">
                          <a:effectLst/>
                          <a:latin typeface="Aptos"/>
                          <a:ea typeface="Aptos"/>
                          <a:cs typeface="Arial" panose="020B0604020202020204" pitchFamily="34" charset="0"/>
                        </a:rPr>
                        <a:t>A. The Green Key Ecolabel is a standard of excellence in the field of environmental responsibility and sustainable operation within the tourism industry. Green Key has been awarded to 4,800 establishments in more than 60 countries making it one of the largest international tourism ecolabels for tourism accommodation. Green Key is awarded to hotels, hostels, small accommodations, campsites, holiday parks, conference centers, restaurants and attractions worldwide.</a:t>
                      </a:r>
                    </a:p>
                    <a:p>
                      <a:pPr algn="just">
                        <a:lnSpc>
                          <a:spcPct val="107000"/>
                        </a:lnSpc>
                        <a:spcAft>
                          <a:spcPts val="0"/>
                        </a:spcAft>
                      </a:pPr>
                      <a:r>
                        <a:rPr lang="en-US" sz="1100" kern="100" dirty="0">
                          <a:effectLst/>
                          <a:latin typeface="Aptos"/>
                          <a:ea typeface="Aptos"/>
                          <a:cs typeface="Arial" panose="020B0604020202020204" pitchFamily="34" charset="0"/>
                        </a:rPr>
                        <a:t> </a:t>
                      </a:r>
                    </a:p>
                    <a:p>
                      <a:pPr algn="just">
                        <a:lnSpc>
                          <a:spcPct val="107000"/>
                        </a:lnSpc>
                        <a:spcAft>
                          <a:spcPts val="0"/>
                        </a:spcAft>
                      </a:pPr>
                      <a:r>
                        <a:rPr lang="en-US" sz="1100" kern="100" dirty="0">
                          <a:effectLst/>
                          <a:latin typeface="Aptos"/>
                          <a:ea typeface="Aptos"/>
                          <a:cs typeface="Arial" panose="020B0604020202020204" pitchFamily="34" charset="0"/>
                        </a:rPr>
                        <a:t>B. The Blue Flag Ecolabel is one of the world’s most recognized voluntary awards for beaches, marinas, and sustainable tourism boats. To qualify for the Blue Flag, a series of stringent environmental, educational, safety, and accessibility criteria must be met and maintained. Central to the ideals of the Blue Flag program is the aim of connecting the public with their surroundings and encouraging them to learn more about their environment. As such, environmental education activities must be offered and promoted in addition to a permanent display of information relevant to the site in terms of biodiversity, ecosystems, and environmental phenomena.</a:t>
                      </a:r>
                    </a:p>
                    <a:p>
                      <a:pPr algn="just">
                        <a:lnSpc>
                          <a:spcPct val="107000"/>
                        </a:lnSpc>
                        <a:spcAft>
                          <a:spcPts val="0"/>
                        </a:spcAft>
                      </a:pPr>
                      <a:r>
                        <a:rPr lang="en-US" sz="1100" kern="100" dirty="0">
                          <a:effectLst/>
                          <a:latin typeface="Aptos"/>
                          <a:ea typeface="Aptos"/>
                          <a:cs typeface="Arial" panose="020B0604020202020204" pitchFamily="34" charset="0"/>
                        </a:rPr>
                        <a:t> </a:t>
                      </a:r>
                    </a:p>
                    <a:p>
                      <a:pPr algn="just">
                        <a:lnSpc>
                          <a:spcPct val="107000"/>
                        </a:lnSpc>
                        <a:spcAft>
                          <a:spcPts val="0"/>
                        </a:spcAft>
                      </a:pPr>
                      <a:r>
                        <a:rPr lang="en-US" sz="1100" kern="100" dirty="0">
                          <a:effectLst/>
                          <a:latin typeface="Aptos"/>
                          <a:ea typeface="Aptos"/>
                          <a:cs typeface="Arial" panose="020B0604020202020204" pitchFamily="34" charset="0"/>
                        </a:rPr>
                        <a:t>C. The Eco-Schools Ecolabel is the international award for sustainable schools and aims at a structural sustainable change within the participating schools. The focus is on a positive change of behavior (of students, staff, parents, and others) and to secure the embedding of sustainability in the curriculum. The award is recognized by the United Nations.</a:t>
                      </a:r>
                    </a:p>
                    <a:p>
                      <a:pPr algn="just">
                        <a:lnSpc>
                          <a:spcPct val="107000"/>
                        </a:lnSpc>
                        <a:spcAft>
                          <a:spcPts val="0"/>
                        </a:spcAft>
                      </a:pPr>
                      <a:r>
                        <a:rPr lang="en-US" sz="1100" kern="100" dirty="0">
                          <a:effectLst/>
                          <a:latin typeface="Aptos"/>
                          <a:ea typeface="Aptos"/>
                          <a:cs typeface="Arial" panose="020B0604020202020204" pitchFamily="34" charset="0"/>
                        </a:rPr>
                        <a:t>  </a:t>
                      </a:r>
                    </a:p>
                    <a:p>
                      <a:pPr marL="171450" indent="-171450" algn="just">
                        <a:lnSpc>
                          <a:spcPct val="107000"/>
                        </a:lnSpc>
                        <a:spcAft>
                          <a:spcPts val="0"/>
                        </a:spcAft>
                        <a:buFont typeface="Arial" panose="020B0604020202020204" pitchFamily="34" charset="0"/>
                        <a:buChar char="•"/>
                      </a:pPr>
                      <a:r>
                        <a:rPr lang="en-US" sz="1100" kern="100" dirty="0">
                          <a:effectLst/>
                          <a:latin typeface="Aptos"/>
                          <a:ea typeface="Aptos"/>
                          <a:cs typeface="Arial" panose="020B0604020202020204" pitchFamily="34" charset="0"/>
                        </a:rPr>
                        <a:t>Green Fins</a:t>
                      </a:r>
                    </a:p>
                    <a:p>
                      <a:pPr algn="just">
                        <a:lnSpc>
                          <a:spcPct val="107000"/>
                        </a:lnSpc>
                        <a:spcAft>
                          <a:spcPts val="0"/>
                        </a:spcAft>
                      </a:pPr>
                      <a:r>
                        <a:rPr lang="en-US" sz="1100" kern="100" dirty="0">
                          <a:effectLst/>
                          <a:latin typeface="Aptos"/>
                          <a:ea typeface="Aptos"/>
                          <a:cs typeface="Arial" panose="020B0604020202020204" pitchFamily="34" charset="0"/>
                        </a:rPr>
                        <a:t>Green Fins aims to protect marine ecosystems in Southeast Asia and the Indian Ocean from the negative impacts of underwater tourism and is Supported by the United Nations Environment </a:t>
                      </a:r>
                      <a:r>
                        <a:rPr lang="en-US" sz="1100" kern="100" dirty="0" err="1">
                          <a:effectLst/>
                          <a:latin typeface="Aptos"/>
                          <a:ea typeface="Aptos"/>
                          <a:cs typeface="Arial" panose="020B0604020202020204" pitchFamily="34" charset="0"/>
                        </a:rPr>
                        <a:t>Programme</a:t>
                      </a:r>
                      <a:r>
                        <a:rPr lang="en-US" sz="1100" kern="100" dirty="0">
                          <a:effectLst/>
                          <a:latin typeface="Aptos"/>
                          <a:ea typeface="Aptos"/>
                          <a:cs typeface="Arial" panose="020B0604020202020204" pitchFamily="34" charset="0"/>
                        </a:rPr>
                        <a:t> (UNEP).</a:t>
                      </a:r>
                    </a:p>
                    <a:p>
                      <a:pPr algn="just">
                        <a:lnSpc>
                          <a:spcPct val="107000"/>
                        </a:lnSpc>
                        <a:spcAft>
                          <a:spcPts val="0"/>
                        </a:spcAft>
                      </a:pPr>
                      <a:r>
                        <a:rPr lang="en-US" sz="1100" kern="100" dirty="0">
                          <a:effectLst/>
                          <a:latin typeface="Aptos"/>
                          <a:ea typeface="Aptos"/>
                          <a:cs typeface="Arial" panose="020B0604020202020204" pitchFamily="34" charset="0"/>
                        </a:rPr>
                        <a:t>Jordan became the 15th country to implement the Green Fins </a:t>
                      </a:r>
                      <a:r>
                        <a:rPr lang="en-US" sz="1100" kern="100" dirty="0" err="1">
                          <a:effectLst/>
                          <a:latin typeface="Aptos"/>
                          <a:ea typeface="Aptos"/>
                          <a:cs typeface="Arial" panose="020B0604020202020204" pitchFamily="34" charset="0"/>
                        </a:rPr>
                        <a:t>programme</a:t>
                      </a:r>
                      <a:r>
                        <a:rPr lang="en-US" sz="1100" kern="100" dirty="0">
                          <a:effectLst/>
                          <a:latin typeface="Aptos"/>
                          <a:ea typeface="Aptos"/>
                          <a:cs typeface="Arial" panose="020B0604020202020204" pitchFamily="34" charset="0"/>
                        </a:rPr>
                        <a:t>, after a successful launch in the coastal resort city of Aqaba.</a:t>
                      </a:r>
                    </a:p>
                    <a:p>
                      <a:pPr algn="just">
                        <a:lnSpc>
                          <a:spcPct val="107000"/>
                        </a:lnSpc>
                        <a:spcAft>
                          <a:spcPts val="0"/>
                        </a:spcAft>
                      </a:pPr>
                      <a:r>
                        <a:rPr lang="en-US" sz="1100" kern="100" dirty="0">
                          <a:effectLst/>
                          <a:latin typeface="Aptos"/>
                          <a:ea typeface="Aptos"/>
                          <a:cs typeface="Arial" panose="020B0604020202020204" pitchFamily="34" charset="0"/>
                        </a:rPr>
                        <a:t>Green Fins implemented in Jordan by the Aqaba Special Economy Zone Authority (ASEZA) with the support of the Deutsche Gesellschaft </a:t>
                      </a:r>
                      <a:r>
                        <a:rPr lang="en-US" sz="1100" kern="100" dirty="0" err="1">
                          <a:effectLst/>
                          <a:latin typeface="Aptos"/>
                          <a:ea typeface="Aptos"/>
                          <a:cs typeface="Arial" panose="020B0604020202020204" pitchFamily="34" charset="0"/>
                        </a:rPr>
                        <a:t>für</a:t>
                      </a:r>
                      <a:r>
                        <a:rPr lang="en-US" sz="1100" kern="100" dirty="0">
                          <a:effectLst/>
                          <a:latin typeface="Aptos"/>
                          <a:ea typeface="Aptos"/>
                          <a:cs typeface="Arial" panose="020B0604020202020204" pitchFamily="34" charset="0"/>
                        </a:rPr>
                        <a:t> </a:t>
                      </a:r>
                      <a:r>
                        <a:rPr lang="en-US" sz="1100" kern="100" dirty="0" err="1">
                          <a:effectLst/>
                          <a:latin typeface="Aptos"/>
                          <a:ea typeface="Aptos"/>
                          <a:cs typeface="Arial" panose="020B0604020202020204" pitchFamily="34" charset="0"/>
                        </a:rPr>
                        <a:t>Internationale</a:t>
                      </a:r>
                      <a:r>
                        <a:rPr lang="en-US" sz="1100" kern="100" dirty="0">
                          <a:effectLst/>
                          <a:latin typeface="Aptos"/>
                          <a:ea typeface="Aptos"/>
                          <a:cs typeface="Arial" panose="020B0604020202020204" pitchFamily="34" charset="0"/>
                        </a:rPr>
                        <a:t> </a:t>
                      </a:r>
                      <a:r>
                        <a:rPr lang="en-US" sz="1100" kern="100" dirty="0" err="1">
                          <a:effectLst/>
                          <a:latin typeface="Aptos"/>
                          <a:ea typeface="Aptos"/>
                          <a:cs typeface="Arial" panose="020B0604020202020204" pitchFamily="34" charset="0"/>
                        </a:rPr>
                        <a:t>Zusammenarbeit</a:t>
                      </a:r>
                      <a:r>
                        <a:rPr lang="en-US" sz="1100" kern="100" dirty="0">
                          <a:effectLst/>
                          <a:latin typeface="Aptos"/>
                          <a:ea typeface="Aptos"/>
                          <a:cs typeface="Arial" panose="020B0604020202020204" pitchFamily="34" charset="0"/>
                        </a:rPr>
                        <a:t> (German Society for International Cooperation, GIZ) on behalf of the German Federal Ministry for Economic Cooperation and Development (BMZ).</a:t>
                      </a:r>
                    </a:p>
                    <a:p>
                      <a:pPr algn="just">
                        <a:lnSpc>
                          <a:spcPct val="107000"/>
                        </a:lnSpc>
                        <a:spcAft>
                          <a:spcPts val="0"/>
                        </a:spcAft>
                      </a:pPr>
                      <a:r>
                        <a:rPr lang="en-US" sz="1100" kern="100" dirty="0">
                          <a:effectLst/>
                          <a:latin typeface="Aptos"/>
                          <a:ea typeface="Aptos"/>
                          <a:cs typeface="Arial" panose="020B0604020202020204" pitchFamily="34" charset="0"/>
                        </a:rPr>
                        <a:t>There are currently 10 diving centers in Aqaba that have been awarded the Green Fins certification.</a:t>
                      </a:r>
                    </a:p>
                    <a:p>
                      <a:pPr algn="just">
                        <a:lnSpc>
                          <a:spcPct val="107000"/>
                        </a:lnSpc>
                        <a:spcAft>
                          <a:spcPts val="0"/>
                        </a:spcAft>
                      </a:pPr>
                      <a:r>
                        <a:rPr lang="en-US" sz="1100" kern="100" dirty="0">
                          <a:effectLst/>
                          <a:latin typeface="Aptos"/>
                          <a:ea typeface="Aptos"/>
                          <a:cs typeface="Arial" panose="020B0604020202020204" pitchFamily="34" charset="0"/>
                        </a:rPr>
                        <a:t> </a:t>
                      </a:r>
                    </a:p>
                    <a:p>
                      <a:pPr marL="171450" indent="-171450" algn="just">
                        <a:lnSpc>
                          <a:spcPct val="107000"/>
                        </a:lnSpc>
                        <a:spcAft>
                          <a:spcPts val="0"/>
                        </a:spcAft>
                        <a:buFont typeface="Arial" panose="020B0604020202020204" pitchFamily="34" charset="0"/>
                        <a:buChar char="•"/>
                      </a:pPr>
                      <a:r>
                        <a:rPr lang="en-US" sz="1100" kern="100" dirty="0">
                          <a:effectLst/>
                          <a:latin typeface="Aptos"/>
                          <a:ea typeface="Aptos"/>
                          <a:cs typeface="Arial" panose="020B0604020202020204" pitchFamily="34" charset="0"/>
                        </a:rPr>
                        <a:t>Green List</a:t>
                      </a:r>
                    </a:p>
                    <a:p>
                      <a:pPr algn="just">
                        <a:lnSpc>
                          <a:spcPct val="107000"/>
                        </a:lnSpc>
                        <a:spcAft>
                          <a:spcPts val="0"/>
                        </a:spcAft>
                      </a:pPr>
                      <a:r>
                        <a:rPr lang="en-US" sz="1100" kern="100" dirty="0">
                          <a:effectLst/>
                          <a:latin typeface="Aptos"/>
                          <a:ea typeface="Aptos"/>
                          <a:cs typeface="Arial" panose="020B0604020202020204" pitchFamily="34" charset="0"/>
                        </a:rPr>
                        <a:t>The IUCN Green List is a global </a:t>
                      </a:r>
                      <a:r>
                        <a:rPr lang="en-US" sz="1100" kern="100" dirty="0" err="1">
                          <a:effectLst/>
                          <a:latin typeface="Aptos"/>
                          <a:ea typeface="Aptos"/>
                          <a:cs typeface="Arial" panose="020B0604020202020204" pitchFamily="34" charset="0"/>
                        </a:rPr>
                        <a:t>programme</a:t>
                      </a:r>
                      <a:r>
                        <a:rPr lang="en-US" sz="1100" kern="100" dirty="0">
                          <a:effectLst/>
                          <a:latin typeface="Aptos"/>
                          <a:ea typeface="Aptos"/>
                          <a:cs typeface="Arial" panose="020B0604020202020204" pitchFamily="34" charset="0"/>
                        </a:rPr>
                        <a:t> of certification aiming to achieve and promote effective, equitable, and successful protected and conserved areas by highlighting best practices and providing a benchmark for progress towards effective and equitable management.</a:t>
                      </a:r>
                    </a:p>
                    <a:p>
                      <a:pPr algn="just">
                        <a:lnSpc>
                          <a:spcPct val="107000"/>
                        </a:lnSpc>
                        <a:spcAft>
                          <a:spcPts val="0"/>
                        </a:spcAft>
                      </a:pPr>
                      <a:r>
                        <a:rPr lang="en-US" sz="1100" kern="100" dirty="0">
                          <a:effectLst/>
                          <a:latin typeface="Aptos"/>
                          <a:ea typeface="Aptos"/>
                          <a:cs typeface="Arial" panose="020B0604020202020204" pitchFamily="34" charset="0"/>
                        </a:rPr>
                        <a:t>The IUCN Green List is a global campaign for successful nature conservation. At its heart is the Green List Sustainability Standard which provides a global benchmark for how to meet the environmental challenges of the 21st century. The IUCN Green List offers locally relevant expert guidance to help achieve fair and effective nature conservation results in protected and conserved areas. It can help guarantee that wildlife and ecosystems can survive, thrive, and bring value to communities everywhere.</a:t>
                      </a:r>
                    </a:p>
                    <a:p>
                      <a:pPr algn="just">
                        <a:lnSpc>
                          <a:spcPct val="107000"/>
                        </a:lnSpc>
                        <a:spcAft>
                          <a:spcPts val="0"/>
                        </a:spcAft>
                      </a:pPr>
                      <a:r>
                        <a:rPr lang="en-US" sz="1100" kern="100" dirty="0">
                          <a:effectLst/>
                          <a:latin typeface="Aptos"/>
                          <a:ea typeface="Aptos"/>
                          <a:cs typeface="Arial" panose="020B0604020202020204" pitchFamily="34" charset="0"/>
                        </a:rPr>
                        <a:t>  </a:t>
                      </a:r>
                    </a:p>
                    <a:p>
                      <a:pPr marL="171450" indent="-171450" algn="just">
                        <a:lnSpc>
                          <a:spcPct val="107000"/>
                        </a:lnSpc>
                        <a:spcAft>
                          <a:spcPts val="0"/>
                        </a:spcAft>
                        <a:buFont typeface="Arial" panose="020B0604020202020204" pitchFamily="34" charset="0"/>
                        <a:buChar char="•"/>
                      </a:pPr>
                      <a:r>
                        <a:rPr lang="en-US" sz="1100" kern="100" dirty="0">
                          <a:effectLst/>
                          <a:latin typeface="Aptos"/>
                          <a:ea typeface="Aptos"/>
                          <a:cs typeface="Arial" panose="020B0604020202020204" pitchFamily="34" charset="0"/>
                        </a:rPr>
                        <a:t>UNESCO </a:t>
                      </a:r>
                    </a:p>
                    <a:p>
                      <a:pPr algn="just">
                        <a:lnSpc>
                          <a:spcPct val="107000"/>
                        </a:lnSpc>
                        <a:spcAft>
                          <a:spcPts val="0"/>
                        </a:spcAft>
                      </a:pPr>
                      <a:r>
                        <a:rPr lang="en-US" sz="1100" kern="100" dirty="0">
                          <a:effectLst/>
                          <a:latin typeface="Aptos"/>
                          <a:ea typeface="Aptos"/>
                          <a:cs typeface="Arial" panose="020B0604020202020204" pitchFamily="34" charset="0"/>
                        </a:rPr>
                        <a:t>UNDP in cooperation with the Aqaba Special Economic Zone Authority (ASEZA), is responsible for preparing the nomination file for the Aqaba Marine Reserve, which is the targeted area in Jordan within the MED4EBM project. It will be submitted to UNESCO as a World Heritage Site.</a:t>
                      </a:r>
                    </a:p>
                    <a:p>
                      <a:pPr algn="just">
                        <a:lnSpc>
                          <a:spcPct val="107000"/>
                        </a:lnSpc>
                        <a:spcAft>
                          <a:spcPts val="0"/>
                        </a:spcAft>
                      </a:pPr>
                      <a:r>
                        <a:rPr lang="en-US" sz="1100" kern="100" dirty="0">
                          <a:effectLst/>
                          <a:latin typeface="Aptos"/>
                          <a:ea typeface="Aptos"/>
                          <a:cs typeface="Arial" panose="020B0604020202020204" pitchFamily="34" charset="0"/>
                        </a:rPr>
                        <a:t> </a:t>
                      </a:r>
                    </a:p>
                    <a:p>
                      <a:pPr marL="171450" indent="-171450" algn="just">
                        <a:lnSpc>
                          <a:spcPct val="107000"/>
                        </a:lnSpc>
                        <a:spcAft>
                          <a:spcPts val="0"/>
                        </a:spcAft>
                        <a:buFont typeface="Arial" panose="020B0604020202020204" pitchFamily="34" charset="0"/>
                        <a:buChar char="•"/>
                      </a:pPr>
                      <a:r>
                        <a:rPr lang="en-US" sz="1100" kern="100" dirty="0">
                          <a:effectLst/>
                          <a:latin typeface="Aptos"/>
                          <a:ea typeface="Aptos"/>
                          <a:cs typeface="Arial" panose="020B0604020202020204" pitchFamily="34" charset="0"/>
                        </a:rPr>
                        <a:t>The Mediterranean as an innovative, integral, and unique destination for Slow Tourism initiatives:</a:t>
                      </a:r>
                    </a:p>
                    <a:p>
                      <a:pPr algn="just">
                        <a:lnSpc>
                          <a:spcPct val="107000"/>
                        </a:lnSpc>
                        <a:spcAft>
                          <a:spcPts val="0"/>
                        </a:spcAft>
                      </a:pPr>
                      <a:r>
                        <a:rPr lang="en-US" sz="1100" kern="100" dirty="0">
                          <a:effectLst/>
                          <a:latin typeface="Aptos"/>
                          <a:ea typeface="Aptos"/>
                          <a:cs typeface="Arial" panose="020B0604020202020204" pitchFamily="34" charset="0"/>
                        </a:rPr>
                        <a:t>Most models of tourism in the Mediterranean area are based on mass tourism and follow a fragmented vision of the region as a sum of different markets. Med Pearls aims at internationally positioning the Mediterranean as a unique and integral destination to experience the Med lifestyle through Slow Tourism (ST), inviting travelers to discover sustainably and responsibly new destinations while taking time to have direct contact with local communities. The project will deliver a set of 26 new ST products created by local Destination Management Companies (DMCs) and ICT enterprises thanks to financial and technical support called Product Development and Innovation Facilities. The idea is to create similar experiences based on the typology of products and themes agreed among partners, therefore, visitors will live similar experiences, of the same quality, in any of the 13 areas targeted by Med Pearls. The project will address both local and international markets, like the USA, Canada, Northern Europe, Russia or Asia, organising a comprehensive commercialisation and marketing strategy.</a:t>
                      </a:r>
                    </a:p>
                    <a:p>
                      <a:pPr algn="just">
                        <a:lnSpc>
                          <a:spcPct val="107000"/>
                        </a:lnSpc>
                        <a:spcAft>
                          <a:spcPts val="0"/>
                        </a:spcAft>
                      </a:pPr>
                      <a:r>
                        <a:rPr lang="en-US" sz="1100" kern="100" dirty="0">
                          <a:effectLst/>
                          <a:latin typeface="Aptos"/>
                          <a:ea typeface="Aptos"/>
                          <a:cs typeface="Arial" panose="020B0604020202020204" pitchFamily="34" charset="0"/>
                        </a:rPr>
                        <a:t> </a:t>
                      </a:r>
                    </a:p>
                    <a:p>
                      <a:pPr marL="171450" indent="-171450" algn="just">
                        <a:lnSpc>
                          <a:spcPct val="107000"/>
                        </a:lnSpc>
                        <a:spcAft>
                          <a:spcPts val="0"/>
                        </a:spcAft>
                        <a:buFont typeface="Arial" panose="020B0604020202020204" pitchFamily="34" charset="0"/>
                        <a:buChar char="•"/>
                      </a:pPr>
                      <a:r>
                        <a:rPr lang="en-US" sz="1100" kern="100" dirty="0">
                          <a:effectLst/>
                          <a:latin typeface="Aptos"/>
                          <a:ea typeface="Aptos"/>
                          <a:cs typeface="Arial" panose="020B0604020202020204" pitchFamily="34" charset="0"/>
                        </a:rPr>
                        <a:t>Development and promotion of Mediterranean Sustainable Adventure Tourism:</a:t>
                      </a:r>
                    </a:p>
                    <a:p>
                      <a:pPr algn="just">
                        <a:lnSpc>
                          <a:spcPct val="107000"/>
                        </a:lnSpc>
                        <a:spcAft>
                          <a:spcPts val="0"/>
                        </a:spcAft>
                      </a:pPr>
                      <a:r>
                        <a:rPr lang="en-US" sz="1100" kern="100" dirty="0">
                          <a:effectLst/>
                          <a:latin typeface="Aptos"/>
                          <a:ea typeface="Aptos"/>
                          <a:cs typeface="Arial" panose="020B0604020202020204" pitchFamily="34" charset="0"/>
                        </a:rPr>
                        <a:t>The Mediterranean region is one of the world’s leading tourist destinations. Facing growing competition and deterioration of the political and security situation, the destination has demonstrated symptoms of a slowdown, which makes the recovery of the sector an economic priority. This downturn may also present an opportunity to transform the tourism model into a sustainable and competitive one, addressing current sectorial challenges as the predominance of mass seaside tourism, dependent on the European market and territorial imbalances. MEDUSA will tackle these joint challenges via targeted and inter-related capacity building and cross-border interventions to develop and promote adventure tourism in the region, a niche which grew by 195% between 2010 and 2014. By designing and testing routes and itineraries that offer improved adventure tourism products, MEDUSA will contribute to job creation and income for local communities in the medium and long term. Moreover, the project has the potential to reveal lesser-known destinations and attract tourists throughout the year.</a:t>
                      </a:r>
                    </a:p>
                    <a:p>
                      <a:pPr algn="just">
                        <a:lnSpc>
                          <a:spcPct val="107000"/>
                        </a:lnSpc>
                        <a:spcAft>
                          <a:spcPts val="0"/>
                        </a:spcAft>
                      </a:pPr>
                      <a:r>
                        <a:rPr lang="en-US" sz="1100" kern="100" dirty="0">
                          <a:effectLst/>
                          <a:latin typeface="Aptos"/>
                          <a:ea typeface="Aptos"/>
                          <a:cs typeface="Arial" panose="020B0604020202020204" pitchFamily="34" charset="0"/>
                        </a:rPr>
                        <a:t> </a:t>
                      </a:r>
                    </a:p>
                    <a:p>
                      <a:pPr marL="171450" indent="-171450" algn="just">
                        <a:lnSpc>
                          <a:spcPct val="107000"/>
                        </a:lnSpc>
                        <a:spcAft>
                          <a:spcPts val="0"/>
                        </a:spcAft>
                        <a:buFont typeface="Arial" panose="020B0604020202020204" pitchFamily="34" charset="0"/>
                        <a:buChar char="•"/>
                      </a:pPr>
                      <a:r>
                        <a:rPr lang="en-US" sz="1100" kern="100" dirty="0">
                          <a:effectLst/>
                          <a:latin typeface="Aptos"/>
                          <a:ea typeface="Aptos"/>
                          <a:cs typeface="Arial" panose="020B0604020202020204" pitchFamily="34" charset="0"/>
                        </a:rPr>
                        <a:t>Cultural Routes for Sustainable Social and economic Development in Mediterranean</a:t>
                      </a:r>
                    </a:p>
                    <a:p>
                      <a:pPr algn="just">
                        <a:lnSpc>
                          <a:spcPct val="107000"/>
                        </a:lnSpc>
                        <a:spcAft>
                          <a:spcPts val="0"/>
                        </a:spcAft>
                      </a:pPr>
                      <a:r>
                        <a:rPr lang="en-US" sz="1100" kern="100" dirty="0">
                          <a:effectLst/>
                          <a:latin typeface="Aptos"/>
                          <a:ea typeface="Aptos"/>
                          <a:cs typeface="Arial" panose="020B0604020202020204" pitchFamily="34" charset="0"/>
                        </a:rPr>
                        <a:t>There is a need for building up an area of peace and stability in the Mediterranean, reducing disparities, increasing opportunities for decent life and jobs for all, promoting dialogue and understanding for peaceful coexistence. The CROSSDEV project proposes a way to address these challenges through the exploitation of local culture and heritage to be turned into assets for socio-economic local development. CROSSDEV expects to increase tourism competitiveness and attractiveness of less known destinations and rural areas, enhancing the Cultural Routes experiences such as those of the Council of Europe (e.g. Phoenicians Route and </a:t>
                      </a:r>
                      <a:r>
                        <a:rPr lang="en-US" sz="1100" kern="100" dirty="0" err="1">
                          <a:effectLst/>
                          <a:latin typeface="Aptos"/>
                          <a:ea typeface="Aptos"/>
                          <a:cs typeface="Arial" panose="020B0604020202020204" pitchFamily="34" charset="0"/>
                        </a:rPr>
                        <a:t>IterVitis</a:t>
                      </a:r>
                      <a:r>
                        <a:rPr lang="en-US" sz="1100" kern="100" dirty="0">
                          <a:effectLst/>
                          <a:latin typeface="Aptos"/>
                          <a:ea typeface="Aptos"/>
                          <a:cs typeface="Arial" panose="020B0604020202020204" pitchFamily="34" charset="0"/>
                        </a:rPr>
                        <a:t>), Palestine (Palestinian Heritage Trail) and Jordan (Jordan Trail). To achieve this goal, the project will set up a cross-border tourism framework to enhance sustainable tourism policies, to promote tourism-related business and to develop community-led action plans. CROSSDEV will enable to increase skills and knowledge, contributing to better tourism practices which benefit socio-economic development and the protection of the environment and cultural heritage.</a:t>
                      </a:r>
                    </a:p>
                    <a:p>
                      <a:pPr algn="just">
                        <a:lnSpc>
                          <a:spcPct val="107000"/>
                        </a:lnSpc>
                        <a:spcAft>
                          <a:spcPts val="0"/>
                        </a:spcAft>
                      </a:pPr>
                      <a:r>
                        <a:rPr lang="en-US" sz="1100" kern="100" dirty="0">
                          <a:effectLst/>
                          <a:latin typeface="Aptos"/>
                          <a:ea typeface="Aptos"/>
                          <a:cs typeface="Arial" panose="020B0604020202020204" pitchFamily="34" charset="0"/>
                        </a:rPr>
                        <a:t> </a:t>
                      </a:r>
                    </a:p>
                    <a:p>
                      <a:pPr marL="171450" indent="-171450" algn="just">
                        <a:lnSpc>
                          <a:spcPct val="107000"/>
                        </a:lnSpc>
                        <a:spcAft>
                          <a:spcPts val="0"/>
                        </a:spcAft>
                        <a:buFont typeface="Arial" panose="020B0604020202020204" pitchFamily="34" charset="0"/>
                        <a:buChar char="•"/>
                      </a:pPr>
                      <a:r>
                        <a:rPr lang="en-US" sz="1100" kern="100" dirty="0">
                          <a:effectLst/>
                          <a:latin typeface="Aptos"/>
                          <a:ea typeface="Aptos"/>
                          <a:cs typeface="Arial" panose="020B0604020202020204" pitchFamily="34" charset="0"/>
                        </a:rPr>
                        <a:t>Jordan Trail</a:t>
                      </a:r>
                    </a:p>
                    <a:p>
                      <a:pPr algn="just">
                        <a:lnSpc>
                          <a:spcPct val="107000"/>
                        </a:lnSpc>
                        <a:spcAft>
                          <a:spcPts val="0"/>
                        </a:spcAft>
                      </a:pPr>
                      <a:r>
                        <a:rPr lang="en-US" sz="1100" kern="100" dirty="0">
                          <a:effectLst/>
                          <a:latin typeface="Aptos"/>
                          <a:ea typeface="Aptos"/>
                          <a:cs typeface="Arial" panose="020B0604020202020204" pitchFamily="34" charset="0"/>
                        </a:rPr>
                        <a:t>The Jordan Trail is a long-distance hiking trail in Jordan connecting the length of Jordan from Um Qais in the north to Aqaba in the south. Offering 40 days of hiking over more than 675 kilometers of trail, and traveling through 75 villages and towns on its way. The trail traverses the diverse landscapes and vistas of the country, from the rolling wooded hills of the north, the rugged wadis, and cliffs overlooking the Jordan Rift Valley, the rose rock of Petra, the dramatic sands and towering mountains in Wadi Rum, to the crystal waters of the Red Sea.</a:t>
                      </a:r>
                    </a:p>
                  </a:txBody>
                  <a:tcPr marL="68580" marR="68580" marT="0" marB="0"/>
                </a:tc>
                <a:extLst>
                  <a:ext uri="{0D108BD9-81ED-4DB2-BD59-A6C34878D82A}">
                    <a16:rowId xmlns:a16="http://schemas.microsoft.com/office/drawing/2014/main" val="287391114"/>
                  </a:ext>
                </a:extLst>
              </a:tr>
              <a:tr h="966584">
                <a:tc>
                  <a:txBody>
                    <a:bodyPr/>
                    <a:lstStyle/>
                    <a:p>
                      <a:pPr>
                        <a:lnSpc>
                          <a:spcPct val="115000"/>
                        </a:lnSpc>
                        <a:spcAft>
                          <a:spcPts val="800"/>
                        </a:spcAft>
                      </a:pPr>
                      <a:r>
                        <a:rPr lang="es-ES" sz="1100" err="1">
                          <a:solidFill>
                            <a:schemeClr val="tx1"/>
                          </a:solidFill>
                        </a:rPr>
                        <a:t>Promotion</a:t>
                      </a:r>
                      <a:r>
                        <a:rPr lang="es-ES" sz="1100" dirty="0">
                          <a:solidFill>
                            <a:schemeClr val="tx1"/>
                          </a:solidFill>
                        </a:rPr>
                        <a:t> </a:t>
                      </a:r>
                      <a:r>
                        <a:rPr lang="es-ES" sz="1100" err="1">
                          <a:solidFill>
                            <a:schemeClr val="tx1"/>
                          </a:solidFill>
                        </a:rPr>
                        <a:t>of</a:t>
                      </a:r>
                      <a:r>
                        <a:rPr lang="es-ES" sz="1100" dirty="0">
                          <a:solidFill>
                            <a:schemeClr val="tx1"/>
                          </a:solidFill>
                        </a:rPr>
                        <a:t> </a:t>
                      </a:r>
                      <a:r>
                        <a:rPr lang="es-ES" sz="1100" err="1">
                          <a:solidFill>
                            <a:schemeClr val="tx1"/>
                          </a:solidFill>
                        </a:rPr>
                        <a:t>the</a:t>
                      </a:r>
                      <a:r>
                        <a:rPr lang="es-ES" sz="1100" dirty="0">
                          <a:solidFill>
                            <a:schemeClr val="tx1"/>
                          </a:solidFill>
                        </a:rPr>
                        <a:t> </a:t>
                      </a:r>
                      <a:r>
                        <a:rPr lang="es-ES" sz="1100" err="1">
                          <a:solidFill>
                            <a:schemeClr val="tx1"/>
                          </a:solidFill>
                        </a:rPr>
                        <a:t>digitalisation</a:t>
                      </a:r>
                      <a:r>
                        <a:rPr lang="es-ES" sz="1100" dirty="0">
                          <a:solidFill>
                            <a:schemeClr val="tx1"/>
                          </a:solidFill>
                        </a:rPr>
                        <a:t> </a:t>
                      </a:r>
                      <a:r>
                        <a:rPr lang="es-ES" sz="1100" err="1">
                          <a:solidFill>
                            <a:schemeClr val="tx1"/>
                          </a:solidFill>
                        </a:rPr>
                        <a:t>of</a:t>
                      </a:r>
                      <a:r>
                        <a:rPr lang="es-ES" sz="1100" dirty="0">
                          <a:solidFill>
                            <a:schemeClr val="tx1"/>
                          </a:solidFill>
                        </a:rPr>
                        <a:t> </a:t>
                      </a:r>
                      <a:r>
                        <a:rPr lang="es-ES" sz="1100" err="1">
                          <a:solidFill>
                            <a:schemeClr val="tx1"/>
                          </a:solidFill>
                        </a:rPr>
                        <a:t>the</a:t>
                      </a:r>
                      <a:r>
                        <a:rPr lang="es-ES" sz="1100" dirty="0">
                          <a:solidFill>
                            <a:schemeClr val="tx1"/>
                          </a:solidFill>
                        </a:rPr>
                        <a:t> sector</a:t>
                      </a:r>
                    </a:p>
                  </a:txBody>
                  <a:tcPr marL="68580" marR="68580" marT="0" marB="0"/>
                </a:tc>
                <a:tc>
                  <a:txBody>
                    <a:bodyPr/>
                    <a:lstStyle/>
                    <a:p>
                      <a:pPr>
                        <a:lnSpc>
                          <a:spcPct val="115000"/>
                        </a:lnSpc>
                        <a:spcAft>
                          <a:spcPts val="800"/>
                        </a:spcAft>
                      </a:pPr>
                      <a:endParaRPr lang="es-ES" sz="1100" dirty="0"/>
                    </a:p>
                  </a:txBody>
                  <a:tcPr marL="68580" marR="68580" marT="0" marB="0"/>
                </a:tc>
                <a:tc>
                  <a:txBody>
                    <a:bodyPr/>
                    <a:lstStyle/>
                    <a:p>
                      <a:pPr marL="171450" indent="-171450" algn="just">
                        <a:lnSpc>
                          <a:spcPct val="107000"/>
                        </a:lnSpc>
                        <a:spcAft>
                          <a:spcPts val="0"/>
                        </a:spcAft>
                        <a:buFont typeface="Arial" panose="020B0604020202020204" pitchFamily="34" charset="0"/>
                        <a:buChar char="•"/>
                      </a:pPr>
                      <a:r>
                        <a:rPr lang="en-US" sz="1100" kern="100" dirty="0">
                          <a:solidFill>
                            <a:schemeClr val="dk1"/>
                          </a:solidFill>
                          <a:effectLst/>
                          <a:latin typeface="Aptos"/>
                          <a:ea typeface="Aptos"/>
                          <a:cs typeface="Arial" panose="020B0604020202020204" pitchFamily="34" charset="0"/>
                        </a:rPr>
                        <a:t>Digital Marketing Campaigns:</a:t>
                      </a:r>
                    </a:p>
                    <a:p>
                      <a:pPr algn="just">
                        <a:lnSpc>
                          <a:spcPct val="107000"/>
                        </a:lnSpc>
                        <a:spcAft>
                          <a:spcPts val="0"/>
                        </a:spcAft>
                      </a:pPr>
                      <a:r>
                        <a:rPr lang="en-US" sz="1100" kern="100" dirty="0">
                          <a:solidFill>
                            <a:schemeClr val="dk1"/>
                          </a:solidFill>
                          <a:effectLst/>
                          <a:latin typeface="Aptos"/>
                          <a:ea typeface="Aptos"/>
                          <a:cs typeface="Arial" panose="020B0604020202020204" pitchFamily="34" charset="0"/>
                        </a:rPr>
                        <a:t>Leveraging digital marketing tools to promote Aqaba as a prime destination for eco-tourism and sustainable travel.</a:t>
                      </a:r>
                    </a:p>
                    <a:p>
                      <a:pPr algn="just">
                        <a:lnSpc>
                          <a:spcPct val="107000"/>
                        </a:lnSpc>
                        <a:spcAft>
                          <a:spcPts val="0"/>
                        </a:spcAft>
                      </a:pPr>
                      <a:r>
                        <a:rPr lang="en-US" sz="1100" kern="100" dirty="0">
                          <a:solidFill>
                            <a:schemeClr val="dk1"/>
                          </a:solidFill>
                          <a:effectLst/>
                          <a:latin typeface="Aptos"/>
                          <a:ea typeface="Aptos"/>
                          <a:cs typeface="Arial" panose="020B0604020202020204" pitchFamily="34" charset="0"/>
                        </a:rPr>
                        <a:t>Components:</a:t>
                      </a:r>
                    </a:p>
                    <a:p>
                      <a:pPr marL="228600" indent="-228600" algn="just">
                        <a:lnSpc>
                          <a:spcPct val="107000"/>
                        </a:lnSpc>
                        <a:spcAft>
                          <a:spcPts val="0"/>
                        </a:spcAft>
                        <a:buFont typeface="+mj-lt"/>
                        <a:buAutoNum type="arabicPeriod"/>
                      </a:pPr>
                      <a:r>
                        <a:rPr lang="en-US" sz="1100" kern="100" dirty="0">
                          <a:solidFill>
                            <a:schemeClr val="dk1"/>
                          </a:solidFill>
                          <a:effectLst/>
                          <a:latin typeface="Aptos"/>
                          <a:ea typeface="Aptos"/>
                          <a:cs typeface="Arial" panose="020B0604020202020204" pitchFamily="34" charset="0"/>
                        </a:rPr>
                        <a:t>Social Media Engagement: Active use of social media platforms to share stunning visuals, videos, and stories about Aqaba’s natural beauty and tourism offerings.</a:t>
                      </a:r>
                    </a:p>
                    <a:p>
                      <a:pPr marL="228600" indent="-228600" algn="just">
                        <a:lnSpc>
                          <a:spcPct val="107000"/>
                        </a:lnSpc>
                        <a:spcAft>
                          <a:spcPts val="0"/>
                        </a:spcAft>
                        <a:buFont typeface="+mj-lt"/>
                        <a:buAutoNum type="arabicPeriod"/>
                      </a:pPr>
                      <a:r>
                        <a:rPr lang="en-US" sz="1100" kern="100" dirty="0">
                          <a:solidFill>
                            <a:schemeClr val="dk1"/>
                          </a:solidFill>
                          <a:effectLst/>
                          <a:latin typeface="Aptos"/>
                          <a:ea typeface="Aptos"/>
                          <a:cs typeface="Arial" panose="020B0604020202020204" pitchFamily="34" charset="0"/>
                        </a:rPr>
                        <a:t>Search Engine Optimization (SEO): Enhancing the online visibility of Aqaba’s tourism websites to attract more international visitors.</a:t>
                      </a:r>
                    </a:p>
                    <a:p>
                      <a:pPr marL="228600" indent="-228600" algn="just">
                        <a:lnSpc>
                          <a:spcPct val="107000"/>
                        </a:lnSpc>
                        <a:spcAft>
                          <a:spcPts val="0"/>
                        </a:spcAft>
                        <a:buFont typeface="+mj-lt"/>
                        <a:buAutoNum type="arabicPeriod"/>
                      </a:pPr>
                      <a:r>
                        <a:rPr lang="en-US" sz="1100" kern="100" dirty="0">
                          <a:solidFill>
                            <a:schemeClr val="dk1"/>
                          </a:solidFill>
                          <a:effectLst/>
                          <a:latin typeface="Aptos"/>
                          <a:ea typeface="Aptos"/>
                          <a:cs typeface="Arial" panose="020B0604020202020204" pitchFamily="34" charset="0"/>
                        </a:rPr>
                        <a:t>Email Marketing: Sending targeted email campaigns to potential tourists with information about travel packages, special offers, and sustainable tourism initiatives.</a:t>
                      </a:r>
                    </a:p>
                    <a:p>
                      <a:pPr algn="just">
                        <a:lnSpc>
                          <a:spcPct val="107000"/>
                        </a:lnSpc>
                        <a:spcAft>
                          <a:spcPts val="0"/>
                        </a:spcAft>
                      </a:pPr>
                      <a:r>
                        <a:rPr lang="en-US" sz="1100" kern="100" dirty="0">
                          <a:solidFill>
                            <a:schemeClr val="dk1"/>
                          </a:solidFill>
                          <a:effectLst/>
                          <a:latin typeface="Aptos"/>
                          <a:ea typeface="Aptos"/>
                          <a:cs typeface="Arial" panose="020B0604020202020204" pitchFamily="34" charset="0"/>
                        </a:rPr>
                        <a:t> </a:t>
                      </a:r>
                    </a:p>
                    <a:p>
                      <a:pPr marL="171450" indent="-171450" algn="just">
                        <a:lnSpc>
                          <a:spcPct val="107000"/>
                        </a:lnSpc>
                        <a:spcAft>
                          <a:spcPts val="0"/>
                        </a:spcAft>
                        <a:buFont typeface="Arial" panose="020B0604020202020204" pitchFamily="34" charset="0"/>
                        <a:buChar char="•"/>
                      </a:pPr>
                      <a:r>
                        <a:rPr lang="en-US" sz="1100" kern="100" dirty="0">
                          <a:solidFill>
                            <a:schemeClr val="dk1"/>
                          </a:solidFill>
                          <a:effectLst/>
                          <a:latin typeface="Aptos"/>
                          <a:ea typeface="Aptos"/>
                          <a:cs typeface="Arial" panose="020B0604020202020204" pitchFamily="34" charset="0"/>
                        </a:rPr>
                        <a:t>Smart Environmental Monitoring Systems:</a:t>
                      </a:r>
                    </a:p>
                    <a:p>
                      <a:pPr algn="just">
                        <a:lnSpc>
                          <a:spcPct val="107000"/>
                        </a:lnSpc>
                        <a:spcAft>
                          <a:spcPts val="0"/>
                        </a:spcAft>
                      </a:pPr>
                      <a:r>
                        <a:rPr lang="en-US" sz="1100" kern="100" dirty="0">
                          <a:solidFill>
                            <a:schemeClr val="dk1"/>
                          </a:solidFill>
                          <a:effectLst/>
                          <a:latin typeface="Aptos"/>
                          <a:ea typeface="Aptos"/>
                          <a:cs typeface="Arial" panose="020B0604020202020204" pitchFamily="34" charset="0"/>
                        </a:rPr>
                        <a:t>Implementation of digital technologies to monitor and manage the environmental impact of tourism activities in real-time.</a:t>
                      </a:r>
                    </a:p>
                    <a:p>
                      <a:pPr algn="just">
                        <a:lnSpc>
                          <a:spcPct val="107000"/>
                        </a:lnSpc>
                        <a:spcAft>
                          <a:spcPts val="0"/>
                        </a:spcAft>
                      </a:pPr>
                      <a:r>
                        <a:rPr lang="en-US" sz="1100" kern="100" dirty="0">
                          <a:solidFill>
                            <a:schemeClr val="dk1"/>
                          </a:solidFill>
                          <a:effectLst/>
                          <a:latin typeface="Aptos"/>
                          <a:ea typeface="Aptos"/>
                          <a:cs typeface="Arial" panose="020B0604020202020204" pitchFamily="34" charset="0"/>
                        </a:rPr>
                        <a:t>Components:</a:t>
                      </a:r>
                    </a:p>
                    <a:p>
                      <a:pPr marL="228600" indent="-228600" algn="just">
                        <a:lnSpc>
                          <a:spcPct val="107000"/>
                        </a:lnSpc>
                        <a:spcAft>
                          <a:spcPts val="0"/>
                        </a:spcAft>
                        <a:buFont typeface="+mj-lt"/>
                        <a:buAutoNum type="arabicPeriod"/>
                      </a:pPr>
                      <a:r>
                        <a:rPr lang="en-US" sz="1100" kern="100" dirty="0">
                          <a:solidFill>
                            <a:schemeClr val="dk1"/>
                          </a:solidFill>
                          <a:effectLst/>
                          <a:latin typeface="Aptos"/>
                          <a:ea typeface="Aptos"/>
                          <a:cs typeface="Arial" panose="020B0604020202020204" pitchFamily="34" charset="0"/>
                        </a:rPr>
                        <a:t>Sensors and IoT Devices: Deployment of sensors in marine and coastal areas to track water quality, biodiversity, and pollution levels.</a:t>
                      </a:r>
                    </a:p>
                    <a:p>
                      <a:pPr marL="228600" indent="-228600" algn="just">
                        <a:lnSpc>
                          <a:spcPct val="107000"/>
                        </a:lnSpc>
                        <a:spcAft>
                          <a:spcPts val="0"/>
                        </a:spcAft>
                        <a:buFont typeface="+mj-lt"/>
                        <a:buAutoNum type="arabicPeriod"/>
                      </a:pPr>
                      <a:r>
                        <a:rPr lang="en-US" sz="1100" kern="100" dirty="0">
                          <a:solidFill>
                            <a:schemeClr val="dk1"/>
                          </a:solidFill>
                          <a:effectLst/>
                          <a:latin typeface="Aptos"/>
                          <a:ea typeface="Aptos"/>
                          <a:cs typeface="Arial" panose="020B0604020202020204" pitchFamily="34" charset="0"/>
                        </a:rPr>
                        <a:t>Data Analytics: Use of big data analytics to process and interpret environmental data, helping in decision-making and policy formulation.</a:t>
                      </a:r>
                    </a:p>
                    <a:p>
                      <a:pPr marL="228600" indent="-228600" algn="just">
                        <a:lnSpc>
                          <a:spcPct val="107000"/>
                        </a:lnSpc>
                        <a:spcAft>
                          <a:spcPts val="0"/>
                        </a:spcAft>
                        <a:buFont typeface="+mj-lt"/>
                        <a:buAutoNum type="arabicPeriod"/>
                      </a:pPr>
                      <a:r>
                        <a:rPr lang="en-US" sz="1100" kern="100" dirty="0">
                          <a:solidFill>
                            <a:schemeClr val="dk1"/>
                          </a:solidFill>
                          <a:effectLst/>
                          <a:latin typeface="Aptos"/>
                          <a:ea typeface="Aptos"/>
                          <a:cs typeface="Arial" panose="020B0604020202020204" pitchFamily="34" charset="0"/>
                        </a:rPr>
                        <a:t>Public Dashboards: Development of online dashboards that provide the public and stakeholders with access to environmental data and insights.</a:t>
                      </a:r>
                    </a:p>
                    <a:p>
                      <a:pPr algn="just">
                        <a:lnSpc>
                          <a:spcPct val="107000"/>
                        </a:lnSpc>
                        <a:spcAft>
                          <a:spcPts val="0"/>
                        </a:spcAft>
                      </a:pPr>
                      <a:r>
                        <a:rPr lang="en-US" sz="1100" kern="100" dirty="0">
                          <a:solidFill>
                            <a:schemeClr val="dk1"/>
                          </a:solidFill>
                          <a:effectLst/>
                          <a:latin typeface="Aptos"/>
                          <a:ea typeface="Aptos"/>
                          <a:cs typeface="Arial" panose="020B0604020202020204" pitchFamily="34" charset="0"/>
                        </a:rPr>
                        <a:t> </a:t>
                      </a:r>
                    </a:p>
                    <a:p>
                      <a:pPr marL="171450" indent="-171450" algn="just">
                        <a:lnSpc>
                          <a:spcPct val="107000"/>
                        </a:lnSpc>
                        <a:spcAft>
                          <a:spcPts val="0"/>
                        </a:spcAft>
                        <a:buFont typeface="Arial" panose="020B0604020202020204" pitchFamily="34" charset="0"/>
                        <a:buChar char="•"/>
                      </a:pPr>
                      <a:r>
                        <a:rPr lang="en-US" sz="1100" kern="100" dirty="0">
                          <a:solidFill>
                            <a:schemeClr val="dk1"/>
                          </a:solidFill>
                          <a:effectLst/>
                          <a:latin typeface="Aptos"/>
                          <a:ea typeface="Aptos"/>
                          <a:cs typeface="Arial" panose="020B0604020202020204" pitchFamily="34" charset="0"/>
                        </a:rPr>
                        <a:t>E-Government Services for Tourism</a:t>
                      </a:r>
                    </a:p>
                    <a:p>
                      <a:pPr algn="just">
                        <a:lnSpc>
                          <a:spcPct val="107000"/>
                        </a:lnSpc>
                        <a:spcAft>
                          <a:spcPts val="0"/>
                        </a:spcAft>
                      </a:pPr>
                      <a:r>
                        <a:rPr lang="en-US" sz="1100" kern="100" dirty="0">
                          <a:solidFill>
                            <a:schemeClr val="dk1"/>
                          </a:solidFill>
                          <a:effectLst/>
                          <a:latin typeface="Aptos"/>
                          <a:ea typeface="Aptos"/>
                          <a:cs typeface="Arial" panose="020B0604020202020204" pitchFamily="34" charset="0"/>
                        </a:rPr>
                        <a:t>Enhancing government services related to tourism through digital platforms to streamline processes and improve efficiency.</a:t>
                      </a:r>
                    </a:p>
                    <a:p>
                      <a:pPr algn="just">
                        <a:lnSpc>
                          <a:spcPct val="107000"/>
                        </a:lnSpc>
                        <a:spcAft>
                          <a:spcPts val="0"/>
                        </a:spcAft>
                      </a:pPr>
                      <a:r>
                        <a:rPr lang="en-US" sz="1100" kern="100" dirty="0">
                          <a:solidFill>
                            <a:schemeClr val="dk1"/>
                          </a:solidFill>
                          <a:effectLst/>
                          <a:latin typeface="Aptos"/>
                          <a:ea typeface="Aptos"/>
                          <a:cs typeface="Arial" panose="020B0604020202020204" pitchFamily="34" charset="0"/>
                        </a:rPr>
                        <a:t>Components:</a:t>
                      </a:r>
                    </a:p>
                    <a:p>
                      <a:pPr marL="228600" indent="-228600" algn="just">
                        <a:lnSpc>
                          <a:spcPct val="107000"/>
                        </a:lnSpc>
                        <a:spcAft>
                          <a:spcPts val="0"/>
                        </a:spcAft>
                        <a:buFont typeface="+mj-lt"/>
                        <a:buAutoNum type="arabicPeriod"/>
                      </a:pPr>
                      <a:r>
                        <a:rPr lang="en-US" sz="1100" kern="100" dirty="0">
                          <a:solidFill>
                            <a:schemeClr val="dk1"/>
                          </a:solidFill>
                          <a:effectLst/>
                          <a:latin typeface="Aptos"/>
                          <a:ea typeface="Aptos"/>
                          <a:cs typeface="Arial" panose="020B0604020202020204" pitchFamily="34" charset="0"/>
                        </a:rPr>
                        <a:t>Online Permitting and Licensing: Offering online services for the application and renewal of tourism-related permits and licenses.</a:t>
                      </a:r>
                    </a:p>
                    <a:p>
                      <a:pPr marL="228600" indent="-228600" algn="just">
                        <a:lnSpc>
                          <a:spcPct val="107000"/>
                        </a:lnSpc>
                        <a:spcAft>
                          <a:spcPts val="0"/>
                        </a:spcAft>
                        <a:buFont typeface="+mj-lt"/>
                        <a:buAutoNum type="arabicPeriod"/>
                      </a:pPr>
                      <a:r>
                        <a:rPr lang="en-US" sz="1100" kern="100" dirty="0">
                          <a:solidFill>
                            <a:schemeClr val="dk1"/>
                          </a:solidFill>
                          <a:effectLst/>
                          <a:latin typeface="Aptos"/>
                          <a:ea typeface="Aptos"/>
                          <a:cs typeface="Arial" panose="020B0604020202020204" pitchFamily="34" charset="0"/>
                        </a:rPr>
                        <a:t>Digital Payment Systems: Implementation of secure digital payment options for tourism services, reducing the need for cash transactions.</a:t>
                      </a:r>
                    </a:p>
                    <a:p>
                      <a:pPr algn="just">
                        <a:lnSpc>
                          <a:spcPct val="107000"/>
                        </a:lnSpc>
                        <a:spcAft>
                          <a:spcPts val="0"/>
                        </a:spcAft>
                      </a:pPr>
                      <a:r>
                        <a:rPr lang="en-US" sz="1100" kern="100" dirty="0">
                          <a:solidFill>
                            <a:schemeClr val="dk1"/>
                          </a:solidFill>
                          <a:effectLst/>
                          <a:latin typeface="Aptos"/>
                          <a:ea typeface="Aptos"/>
                          <a:cs typeface="Arial" panose="020B0604020202020204" pitchFamily="34" charset="0"/>
                        </a:rPr>
                        <a:t> </a:t>
                      </a:r>
                    </a:p>
                    <a:p>
                      <a:pPr marL="171450" indent="-171450" algn="just">
                        <a:lnSpc>
                          <a:spcPct val="107000"/>
                        </a:lnSpc>
                        <a:spcAft>
                          <a:spcPts val="0"/>
                        </a:spcAft>
                        <a:buFont typeface="Arial" panose="020B0604020202020204" pitchFamily="34" charset="0"/>
                        <a:buChar char="•"/>
                      </a:pPr>
                      <a:r>
                        <a:rPr lang="en-US" sz="1100" kern="100" dirty="0">
                          <a:solidFill>
                            <a:schemeClr val="dk1"/>
                          </a:solidFill>
                          <a:effectLst/>
                          <a:latin typeface="Aptos"/>
                          <a:ea typeface="Aptos"/>
                          <a:cs typeface="Arial" panose="020B0604020202020204" pitchFamily="34" charset="0"/>
                        </a:rPr>
                        <a:t>Digital Skills Training for Tourism Stakeholders</a:t>
                      </a:r>
                    </a:p>
                    <a:p>
                      <a:pPr algn="just">
                        <a:lnSpc>
                          <a:spcPct val="107000"/>
                        </a:lnSpc>
                        <a:spcAft>
                          <a:spcPts val="0"/>
                        </a:spcAft>
                      </a:pPr>
                      <a:r>
                        <a:rPr lang="en-US" sz="1100" kern="100" dirty="0">
                          <a:solidFill>
                            <a:schemeClr val="dk1"/>
                          </a:solidFill>
                          <a:effectLst/>
                          <a:latin typeface="Aptos"/>
                          <a:ea typeface="Aptos"/>
                          <a:cs typeface="Arial" panose="020B0604020202020204" pitchFamily="34" charset="0"/>
                        </a:rPr>
                        <a:t>Providing training programs to equip tourism professionals with the digital skills needed to thrive in a digitalized tourism sector.</a:t>
                      </a:r>
                    </a:p>
                    <a:p>
                      <a:pPr algn="just">
                        <a:lnSpc>
                          <a:spcPct val="107000"/>
                        </a:lnSpc>
                        <a:spcAft>
                          <a:spcPts val="0"/>
                        </a:spcAft>
                      </a:pPr>
                      <a:r>
                        <a:rPr lang="en-US" sz="1100" kern="100" dirty="0">
                          <a:solidFill>
                            <a:schemeClr val="dk1"/>
                          </a:solidFill>
                          <a:effectLst/>
                          <a:latin typeface="Aptos"/>
                          <a:ea typeface="Aptos"/>
                          <a:cs typeface="Arial" panose="020B0604020202020204" pitchFamily="34" charset="0"/>
                        </a:rPr>
                        <a:t>Components:</a:t>
                      </a:r>
                    </a:p>
                    <a:p>
                      <a:pPr marL="228600" indent="-228600" algn="just">
                        <a:lnSpc>
                          <a:spcPct val="107000"/>
                        </a:lnSpc>
                        <a:spcAft>
                          <a:spcPts val="0"/>
                        </a:spcAft>
                        <a:buFont typeface="+mj-lt"/>
                        <a:buAutoNum type="arabicPeriod"/>
                      </a:pPr>
                      <a:r>
                        <a:rPr lang="en-US" sz="1100" kern="100" dirty="0">
                          <a:solidFill>
                            <a:schemeClr val="dk1"/>
                          </a:solidFill>
                          <a:effectLst/>
                          <a:latin typeface="Aptos"/>
                          <a:ea typeface="Aptos"/>
                          <a:cs typeface="Arial" panose="020B0604020202020204" pitchFamily="34" charset="0"/>
                        </a:rPr>
                        <a:t>Workshops and Seminars: Organizing regular workshops and seminars on digital marketing, e-commerce, and the use of digital tools in tourism management.</a:t>
                      </a:r>
                    </a:p>
                    <a:p>
                      <a:pPr marL="228600" indent="-228600" algn="just">
                        <a:lnSpc>
                          <a:spcPct val="107000"/>
                        </a:lnSpc>
                        <a:spcAft>
                          <a:spcPts val="0"/>
                        </a:spcAft>
                        <a:buFont typeface="+mj-lt"/>
                        <a:buAutoNum type="arabicPeriod"/>
                      </a:pPr>
                      <a:r>
                        <a:rPr lang="en-US" sz="1100" kern="100" dirty="0">
                          <a:solidFill>
                            <a:schemeClr val="dk1"/>
                          </a:solidFill>
                          <a:effectLst/>
                          <a:latin typeface="Aptos"/>
                          <a:ea typeface="Aptos"/>
                          <a:cs typeface="Arial" panose="020B0604020202020204" pitchFamily="34" charset="0"/>
                        </a:rPr>
                        <a:t>Collaboration with Educational Institutions: Partnering with local universities and training centers to develop curricula that include digital tourism competencies.</a:t>
                      </a:r>
                    </a:p>
                    <a:p>
                      <a:pPr algn="just">
                        <a:lnSpc>
                          <a:spcPct val="107000"/>
                        </a:lnSpc>
                        <a:spcAft>
                          <a:spcPts val="0"/>
                        </a:spcAft>
                      </a:pPr>
                      <a:endParaRPr lang="en-US" sz="1100" kern="100" dirty="0">
                        <a:solidFill>
                          <a:schemeClr val="dk1"/>
                        </a:solidFill>
                        <a:effectLst/>
                        <a:latin typeface="Aptos"/>
                        <a:ea typeface="Aptos"/>
                        <a:cs typeface="Arial" panose="020B0604020202020204" pitchFamily="34" charset="0"/>
                      </a:endParaRPr>
                    </a:p>
                    <a:p>
                      <a:pPr marL="171450" lvl="0" indent="-171450" rtl="0">
                        <a:buFont typeface="Arial" panose="020B0604020202020204" pitchFamily="34" charset="0"/>
                        <a:buChar char="•"/>
                      </a:pPr>
                      <a:r>
                        <a:rPr lang="en-US" sz="1100" kern="100" dirty="0">
                          <a:solidFill>
                            <a:schemeClr val="dk1"/>
                          </a:solidFill>
                          <a:effectLst/>
                          <a:latin typeface="Aptos"/>
                          <a:ea typeface="+mn-ea"/>
                          <a:cs typeface="Arial" panose="020B0604020202020204" pitchFamily="34" charset="0"/>
                        </a:rPr>
                        <a:t>Digitalization for Marine Reserve directorate services ( e-services ):</a:t>
                      </a:r>
                    </a:p>
                    <a:p>
                      <a:pPr lvl="0" rtl="0"/>
                      <a:r>
                        <a:rPr lang="en-US" sz="1100" kern="100" dirty="0">
                          <a:solidFill>
                            <a:schemeClr val="dk1"/>
                          </a:solidFill>
                          <a:effectLst/>
                          <a:latin typeface="Aptos"/>
                          <a:ea typeface="+mn-ea"/>
                          <a:cs typeface="Arial" panose="020B0604020202020204" pitchFamily="34" charset="0"/>
                        </a:rPr>
                        <a:t>Which includes automation for all services that provided to the tourist and local communities. </a:t>
                      </a:r>
                    </a:p>
                    <a:p>
                      <a:pPr lvl="0" rtl="0"/>
                      <a:r>
                        <a:rPr lang="en-US" sz="1100" kern="100" dirty="0">
                          <a:solidFill>
                            <a:schemeClr val="dk1"/>
                          </a:solidFill>
                          <a:effectLst/>
                          <a:latin typeface="Aptos"/>
                          <a:ea typeface="+mn-ea"/>
                          <a:cs typeface="Arial" panose="020B0604020202020204" pitchFamily="34" charset="0"/>
                        </a:rPr>
                        <a:t>online request , online payment , e- certificate , QR code validation ) </a:t>
                      </a:r>
                    </a:p>
                    <a:p>
                      <a:pPr lvl="0"/>
                      <a:r>
                        <a:rPr lang="en-US" sz="1100" kern="100" dirty="0">
                          <a:solidFill>
                            <a:schemeClr val="dk1"/>
                          </a:solidFill>
                          <a:effectLst/>
                          <a:latin typeface="Aptos"/>
                          <a:ea typeface="+mn-ea"/>
                          <a:cs typeface="Arial" panose="020B0604020202020204" pitchFamily="34" charset="0"/>
                        </a:rPr>
                        <a:t>Boat Registration, Dive Center Registration, Fishing Permit, Marine Park Hall reservation, Partial beach reservation, Permit to conduct scientific research, Research Information Acquisition, Photography &amp; Film </a:t>
                      </a:r>
                    </a:p>
                    <a:p>
                      <a:r>
                        <a:rPr lang="en-US" sz="1100" kern="100" dirty="0">
                          <a:solidFill>
                            <a:schemeClr val="dk1"/>
                          </a:solidFill>
                          <a:effectLst/>
                          <a:latin typeface="Aptos"/>
                          <a:ea typeface="+mn-ea"/>
                          <a:cs typeface="Arial" panose="020B0604020202020204" pitchFamily="34" charset="0"/>
                        </a:rPr>
                        <a:t> </a:t>
                      </a:r>
                    </a:p>
                    <a:p>
                      <a:pPr marL="171450" lvl="0" indent="-171450">
                        <a:buFont typeface="Arial" panose="020B0604020202020204" pitchFamily="34" charset="0"/>
                        <a:buChar char="•"/>
                      </a:pPr>
                      <a:r>
                        <a:rPr lang="en-US" sz="1100" kern="100" dirty="0">
                          <a:solidFill>
                            <a:schemeClr val="dk1"/>
                          </a:solidFill>
                          <a:effectLst/>
                          <a:latin typeface="Aptos"/>
                          <a:ea typeface="+mn-ea"/>
                          <a:cs typeface="Arial" panose="020B0604020202020204" pitchFamily="34" charset="0"/>
                        </a:rPr>
                        <a:t>Developing system for diving trips:</a:t>
                      </a:r>
                    </a:p>
                    <a:p>
                      <a:pPr lvl="0"/>
                      <a:r>
                        <a:rPr lang="en-US" sz="1100" kern="100" dirty="0">
                          <a:solidFill>
                            <a:schemeClr val="dk1"/>
                          </a:solidFill>
                          <a:effectLst/>
                          <a:latin typeface="Aptos"/>
                          <a:ea typeface="+mn-ea"/>
                          <a:cs typeface="Arial" panose="020B0604020202020204" pitchFamily="34" charset="0"/>
                        </a:rPr>
                        <a:t>Which aim to control and  monitor all diving trips in the city of Aqaba , in addition to all the information of divers, diving centers and diving sites. The system includes ( online request , Electronic Permit for  diving , QR code validation )   </a:t>
                      </a:r>
                    </a:p>
                    <a:p>
                      <a:r>
                        <a:rPr lang="en-US" sz="1100" kern="100" dirty="0">
                          <a:solidFill>
                            <a:schemeClr val="dk1"/>
                          </a:solidFill>
                          <a:effectLst/>
                          <a:latin typeface="Aptos"/>
                          <a:ea typeface="+mn-ea"/>
                          <a:cs typeface="Arial" panose="020B0604020202020204" pitchFamily="34" charset="0"/>
                        </a:rPr>
                        <a:t> </a:t>
                      </a:r>
                    </a:p>
                    <a:p>
                      <a:pPr marL="171450" lvl="0" indent="-171450">
                        <a:buFont typeface="Arial" panose="020B0604020202020204" pitchFamily="34" charset="0"/>
                        <a:buChar char="•"/>
                      </a:pPr>
                      <a:r>
                        <a:rPr lang="en-US" sz="1100" kern="100" dirty="0">
                          <a:solidFill>
                            <a:schemeClr val="dk1"/>
                          </a:solidFill>
                          <a:effectLst/>
                          <a:latin typeface="Aptos"/>
                          <a:ea typeface="+mn-ea"/>
                          <a:cs typeface="Arial" panose="020B0604020202020204" pitchFamily="34" charset="0"/>
                        </a:rPr>
                        <a:t>Remote Environmental Monitoring Systems based on our recent phone conversation.</a:t>
                      </a:r>
                    </a:p>
                    <a:p>
                      <a:r>
                        <a:rPr lang="en-US" sz="1100" kern="100" dirty="0">
                          <a:solidFill>
                            <a:schemeClr val="dk1"/>
                          </a:solidFill>
                          <a:effectLst/>
                          <a:latin typeface="Aptos"/>
                          <a:ea typeface="+mn-ea"/>
                          <a:cs typeface="Arial" panose="020B0604020202020204" pitchFamily="34" charset="0"/>
                        </a:rPr>
                        <a:t> </a:t>
                      </a:r>
                    </a:p>
                    <a:p>
                      <a:pPr marL="171450" lvl="0" indent="-171450">
                        <a:buFont typeface="Arial" panose="020B0604020202020204" pitchFamily="34" charset="0"/>
                        <a:buChar char="•"/>
                      </a:pPr>
                      <a:r>
                        <a:rPr lang="en-US" sz="1100" kern="100" dirty="0">
                          <a:solidFill>
                            <a:schemeClr val="dk1"/>
                          </a:solidFill>
                          <a:effectLst/>
                          <a:latin typeface="Aptos"/>
                          <a:ea typeface="+mn-ea"/>
                          <a:cs typeface="Arial" panose="020B0604020202020204" pitchFamily="34" charset="0"/>
                        </a:rPr>
                        <a:t>Sea Water Quality Measurement Systems [Buoys] (Two Locations: Northern and Southern Beaches):</a:t>
                      </a:r>
                    </a:p>
                    <a:p>
                      <a:pPr marL="0" lvl="0" indent="0">
                        <a:buFont typeface="Arial" panose="020B0604020202020204" pitchFamily="34" charset="0"/>
                        <a:buNone/>
                      </a:pPr>
                      <a:r>
                        <a:rPr lang="en-US" sz="1100" kern="100" dirty="0">
                          <a:solidFill>
                            <a:schemeClr val="dk1"/>
                          </a:solidFill>
                          <a:effectLst/>
                          <a:latin typeface="Aptos"/>
                          <a:ea typeface="+mn-ea"/>
                          <a:cs typeface="Arial" panose="020B0604020202020204" pitchFamily="34" charset="0"/>
                        </a:rPr>
                        <a:t>Parameters: </a:t>
                      </a:r>
                    </a:p>
                    <a:p>
                      <a:pPr marL="0" lvl="0" indent="0">
                        <a:buFont typeface="Arial" panose="020B0604020202020204" pitchFamily="34" charset="0"/>
                        <a:buNone/>
                      </a:pPr>
                      <a:r>
                        <a:rPr lang="en-US" sz="1100" kern="100" dirty="0">
                          <a:solidFill>
                            <a:schemeClr val="dk1"/>
                          </a:solidFill>
                          <a:effectLst/>
                          <a:latin typeface="Aptos"/>
                          <a:ea typeface="+mn-ea"/>
                          <a:cs typeface="Arial" panose="020B0604020202020204" pitchFamily="34" charset="0"/>
                        </a:rPr>
                        <a:t>Pressure (Air &amp; Water), Humidity, Temperature (Air &amp; Water), Wind Speed &amp; Direction, Water Level (Tide), </a:t>
                      </a:r>
                      <a:r>
                        <a:rPr lang="it-IT" sz="1100" kern="100" dirty="0">
                          <a:solidFill>
                            <a:schemeClr val="dk1"/>
                          </a:solidFill>
                          <a:effectLst/>
                          <a:latin typeface="Aptos"/>
                          <a:ea typeface="+mn-ea"/>
                          <a:cs typeface="Arial" panose="020B0604020202020204" pitchFamily="34" charset="0"/>
                        </a:rPr>
                        <a:t>Solar Radiation – Ultra Violet A &amp; B, </a:t>
                      </a:r>
                      <a:r>
                        <a:rPr lang="en-US" sz="1100" kern="100" dirty="0">
                          <a:solidFill>
                            <a:schemeClr val="dk1"/>
                          </a:solidFill>
                          <a:effectLst/>
                          <a:latin typeface="Aptos"/>
                          <a:ea typeface="+mn-ea"/>
                          <a:cs typeface="Arial" panose="020B0604020202020204" pitchFamily="34" charset="0"/>
                        </a:rPr>
                        <a:t>Current Speed &amp; Direction, Chlorophyll, pH, Dissolved Oxygen, Salinity, Conductivity, Total Dissolved Solids, Turbidity, Radiation.</a:t>
                      </a:r>
                    </a:p>
                    <a:p>
                      <a:pPr marL="0" lvl="0" indent="0">
                        <a:buFont typeface="Arial" panose="020B0604020202020204" pitchFamily="34" charset="0"/>
                        <a:buNone/>
                      </a:pPr>
                      <a:endParaRPr lang="en-US" sz="1100" kern="100" dirty="0">
                        <a:solidFill>
                          <a:schemeClr val="dk1"/>
                        </a:solidFill>
                        <a:effectLst/>
                        <a:latin typeface="Aptos"/>
                        <a:ea typeface="+mn-ea"/>
                        <a:cs typeface="Arial" panose="020B0604020202020204" pitchFamily="34" charset="0"/>
                      </a:endParaRPr>
                    </a:p>
                    <a:p>
                      <a:pPr marL="171450" lvl="0" indent="-171450">
                        <a:buFont typeface="Arial" panose="020B0604020202020204" pitchFamily="34" charset="0"/>
                        <a:buChar char="•"/>
                      </a:pPr>
                      <a:r>
                        <a:rPr lang="en-US" sz="1100" kern="100" dirty="0">
                          <a:solidFill>
                            <a:schemeClr val="dk1"/>
                          </a:solidFill>
                          <a:effectLst/>
                          <a:latin typeface="Aptos"/>
                          <a:ea typeface="+mn-ea"/>
                          <a:cs typeface="Arial" panose="020B0604020202020204" pitchFamily="34" charset="0"/>
                        </a:rPr>
                        <a:t>Air Water Quality Measurement Systems (Three Fixed Stations &amp; One Mobile Station) </a:t>
                      </a:r>
                    </a:p>
                    <a:p>
                      <a:pPr marL="0" lvl="0" indent="0">
                        <a:buFont typeface="Arial" panose="020B0604020202020204" pitchFamily="34" charset="0"/>
                        <a:buNone/>
                      </a:pPr>
                      <a:r>
                        <a:rPr lang="en-US" sz="1100" kern="100" dirty="0">
                          <a:solidFill>
                            <a:schemeClr val="dk1"/>
                          </a:solidFill>
                          <a:effectLst/>
                          <a:latin typeface="Aptos"/>
                          <a:ea typeface="+mn-ea"/>
                          <a:cs typeface="Arial" panose="020B0604020202020204" pitchFamily="34" charset="0"/>
                        </a:rPr>
                        <a:t>Parameters:</a:t>
                      </a:r>
                    </a:p>
                    <a:p>
                      <a:pPr marL="0" lvl="0" indent="0">
                        <a:buFont typeface="Arial" panose="020B0604020202020204" pitchFamily="34" charset="0"/>
                        <a:buNone/>
                      </a:pPr>
                      <a:r>
                        <a:rPr lang="en-US" sz="1100" kern="100" dirty="0">
                          <a:solidFill>
                            <a:schemeClr val="dk1"/>
                          </a:solidFill>
                          <a:effectLst/>
                          <a:latin typeface="Aptos"/>
                          <a:ea typeface="+mn-ea"/>
                          <a:cs typeface="Arial" panose="020B0604020202020204" pitchFamily="34" charset="0"/>
                        </a:rPr>
                        <a:t>Sulfur Dioxide: SO2, Nitric Oxide: NO, Nitrogen Dioxide: NO2, Nitrogen Dioxides: (NOX), Ammonia: NH3, Carbon Monoxide: CO, Ozone: O3, Hydrogen Sulfide: H2S, Particulate Matter 10 micrometers or less in diameter: PM10, Particulate Matter 2.5 micrometers or less in diameter: PM2.5, Temperature, Humidity, Wind Speed &amp; Direction, </a:t>
                      </a:r>
                      <a:r>
                        <a:rPr lang="it-IT" sz="1100" kern="100" dirty="0">
                          <a:solidFill>
                            <a:schemeClr val="dk1"/>
                          </a:solidFill>
                          <a:effectLst/>
                          <a:latin typeface="Aptos"/>
                          <a:ea typeface="+mn-ea"/>
                          <a:cs typeface="Arial" panose="020B0604020202020204" pitchFamily="34" charset="0"/>
                        </a:rPr>
                        <a:t>Solar Radiation, </a:t>
                      </a:r>
                      <a:r>
                        <a:rPr lang="en-US" sz="1100" kern="100" dirty="0">
                          <a:solidFill>
                            <a:schemeClr val="dk1"/>
                          </a:solidFill>
                          <a:effectLst/>
                          <a:latin typeface="Aptos"/>
                          <a:ea typeface="+mn-ea"/>
                          <a:cs typeface="Arial" panose="020B0604020202020204" pitchFamily="34" charset="0"/>
                        </a:rPr>
                        <a:t>Pressure, Benzene: BEN, Toluene: TOLU, Ethylbenzene: ETHB, m-xylene, </a:t>
                      </a:r>
                    </a:p>
                    <a:p>
                      <a:pPr marL="0" lvl="0" indent="0">
                        <a:buFont typeface="Arial" panose="020B0604020202020204" pitchFamily="34" charset="0"/>
                        <a:buNone/>
                      </a:pPr>
                      <a:r>
                        <a:rPr lang="en-US" sz="1100" kern="100" dirty="0">
                          <a:solidFill>
                            <a:schemeClr val="dk1"/>
                          </a:solidFill>
                          <a:effectLst/>
                          <a:latin typeface="Aptos"/>
                          <a:ea typeface="+mn-ea"/>
                          <a:cs typeface="Arial" panose="020B0604020202020204" pitchFamily="34" charset="0"/>
                        </a:rPr>
                        <a:t>p-xylene, o-xylene</a:t>
                      </a:r>
                    </a:p>
                    <a:p>
                      <a:pPr algn="just">
                        <a:lnSpc>
                          <a:spcPct val="107000"/>
                        </a:lnSpc>
                        <a:spcAft>
                          <a:spcPts val="0"/>
                        </a:spcAft>
                      </a:pPr>
                      <a:endParaRPr lang="en-US" sz="1100" kern="100" dirty="0">
                        <a:solidFill>
                          <a:schemeClr val="dk1"/>
                        </a:solidFill>
                        <a:effectLst/>
                        <a:latin typeface="Aptos"/>
                        <a:ea typeface="Aptos"/>
                        <a:cs typeface="Arial" panose="020B0604020202020204" pitchFamily="34" charset="0"/>
                      </a:endParaRPr>
                    </a:p>
                  </a:txBody>
                  <a:tcPr marL="68580" marR="68580" marT="0" marB="0"/>
                </a:tc>
                <a:extLst>
                  <a:ext uri="{0D108BD9-81ED-4DB2-BD59-A6C34878D82A}">
                    <a16:rowId xmlns:a16="http://schemas.microsoft.com/office/drawing/2014/main" val="665532744"/>
                  </a:ext>
                </a:extLst>
              </a:tr>
              <a:tr h="966584">
                <a:tc>
                  <a:txBody>
                    <a:bodyPr/>
                    <a:lstStyle/>
                    <a:p>
                      <a:pPr>
                        <a:lnSpc>
                          <a:spcPct val="115000"/>
                        </a:lnSpc>
                        <a:spcAft>
                          <a:spcPts val="800"/>
                        </a:spcAft>
                      </a:pPr>
                      <a:r>
                        <a:rPr lang="es-ES" sz="1100" err="1">
                          <a:solidFill>
                            <a:schemeClr val="tx1"/>
                          </a:solidFill>
                        </a:rPr>
                        <a:t>Other</a:t>
                      </a:r>
                      <a:endParaRPr lang="es-ES" sz="1100">
                        <a:solidFill>
                          <a:schemeClr val="tx1"/>
                        </a:solidFill>
                      </a:endParaRPr>
                    </a:p>
                  </a:txBody>
                  <a:tcPr marL="68580" marR="68580" marT="0" marB="0"/>
                </a:tc>
                <a:tc>
                  <a:txBody>
                    <a:bodyPr/>
                    <a:lstStyle/>
                    <a:p>
                      <a:pPr>
                        <a:lnSpc>
                          <a:spcPct val="115000"/>
                        </a:lnSpc>
                        <a:spcAft>
                          <a:spcPts val="800"/>
                        </a:spcAft>
                      </a:pPr>
                      <a:endParaRPr lang="es-ES" sz="1100" dirty="0"/>
                    </a:p>
                  </a:txBody>
                  <a:tcPr marL="68580" marR="68580" marT="0" marB="0"/>
                </a:tc>
                <a:tc>
                  <a:txBody>
                    <a:bodyPr/>
                    <a:lstStyle/>
                    <a:p>
                      <a:pPr>
                        <a:lnSpc>
                          <a:spcPct val="115000"/>
                        </a:lnSpc>
                        <a:spcAft>
                          <a:spcPts val="800"/>
                        </a:spcAft>
                      </a:pPr>
                      <a:endParaRPr lang="es-ES" sz="1100" dirty="0"/>
                    </a:p>
                  </a:txBody>
                  <a:tcPr marL="68580" marR="68580" marT="0" marB="0"/>
                </a:tc>
                <a:extLst>
                  <a:ext uri="{0D108BD9-81ED-4DB2-BD59-A6C34878D82A}">
                    <a16:rowId xmlns:a16="http://schemas.microsoft.com/office/drawing/2014/main" val="4117730659"/>
                  </a:ext>
                </a:extLst>
              </a:tr>
            </a:tbl>
          </a:graphicData>
        </a:graphic>
      </p:graphicFrame>
      <p:pic>
        <p:nvPicPr>
          <p:cNvPr id="6" name="Picture 3" descr="A picture containing icon&#10;&#10;Description automatically generated">
            <a:extLst>
              <a:ext uri="{FF2B5EF4-FFF2-40B4-BE49-F238E27FC236}">
                <a16:creationId xmlns:a16="http://schemas.microsoft.com/office/drawing/2014/main" id="{54432196-2609-6197-3F2F-41374B3C278E}"/>
              </a:ext>
            </a:extLst>
          </p:cNvPr>
          <p:cNvPicPr>
            <a:picLocks noChangeAspect="1"/>
          </p:cNvPicPr>
          <p:nvPr/>
        </p:nvPicPr>
        <p:blipFill>
          <a:blip r:embed="rId2"/>
          <a:stretch>
            <a:fillRect/>
          </a:stretch>
        </p:blipFill>
        <p:spPr>
          <a:xfrm>
            <a:off x="11391899" y="6147642"/>
            <a:ext cx="519565" cy="465852"/>
          </a:xfrm>
          <a:prstGeom prst="rect">
            <a:avLst/>
          </a:prstGeom>
        </p:spPr>
      </p:pic>
    </p:spTree>
    <p:extLst>
      <p:ext uri="{BB962C8B-B14F-4D97-AF65-F5344CB8AC3E}">
        <p14:creationId xmlns:p14="http://schemas.microsoft.com/office/powerpoint/2010/main" val="2885849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B8512CE1-9817-BA1A-60B4-676464A8C46A}"/>
              </a:ext>
            </a:extLst>
          </p:cNvPr>
          <p:cNvSpPr/>
          <p:nvPr/>
        </p:nvSpPr>
        <p:spPr>
          <a:xfrm>
            <a:off x="0" y="0"/>
            <a:ext cx="12192000" cy="1350627"/>
          </a:xfrm>
          <a:prstGeom prst="rect">
            <a:avLst/>
          </a:prstGeom>
          <a:solidFill>
            <a:srgbClr val="26336D"/>
          </a:solidFill>
          <a:ln w="12700">
            <a:miter lim="400000"/>
          </a:ln>
        </p:spPr>
        <p:txBody>
          <a:bodyPr lIns="34290" tIns="34290" rIns="34290" bIns="3429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endParaRPr kumimoji="0"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endParaRPr>
          </a:p>
        </p:txBody>
      </p:sp>
      <p:sp>
        <p:nvSpPr>
          <p:cNvPr id="2" name="TextBox 1">
            <a:extLst>
              <a:ext uri="{FF2B5EF4-FFF2-40B4-BE49-F238E27FC236}">
                <a16:creationId xmlns:a16="http://schemas.microsoft.com/office/drawing/2014/main" id="{D6C75A32-8FBE-932E-D573-23143645266C}"/>
              </a:ext>
            </a:extLst>
          </p:cNvPr>
          <p:cNvSpPr txBox="1"/>
          <p:nvPr/>
        </p:nvSpPr>
        <p:spPr>
          <a:xfrm>
            <a:off x="-698473" y="887527"/>
            <a:ext cx="11743685" cy="461665"/>
          </a:xfrm>
          <a:prstGeom prst="rect">
            <a:avLst/>
          </a:prstGeom>
          <a:noFill/>
        </p:spPr>
        <p:txBody>
          <a:bodyPr wrap="square" lIns="91440" tIns="45720" rIns="91440" bIns="45720" rtlCol="0" anchor="t">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r>
              <a:rPr lang="en-US" sz="2400" dirty="0">
                <a:latin typeface="Open Sans"/>
                <a:ea typeface="Open Sans"/>
                <a:cs typeface="Open Sans"/>
              </a:rPr>
              <a:t>Maritime Spatial Planning and Integrated Coastal Zone Management</a:t>
            </a:r>
            <a:endParaRPr lang="en-US" sz="2400" b="0" i="0" u="none" strike="noStrike" kern="1200" cap="none" spc="0" normalizeH="0" baseline="0" noProof="0" dirty="0">
              <a:ln>
                <a:noFill/>
              </a:ln>
              <a:effectLst/>
              <a:uLnTx/>
              <a:uFillTx/>
              <a:latin typeface="Open Sans"/>
              <a:ea typeface="Open Sans"/>
              <a:cs typeface="Open Sans"/>
            </a:endParaRPr>
          </a:p>
        </p:txBody>
      </p:sp>
      <p:graphicFrame>
        <p:nvGraphicFramePr>
          <p:cNvPr id="3" name="Tabla 2">
            <a:extLst>
              <a:ext uri="{FF2B5EF4-FFF2-40B4-BE49-F238E27FC236}">
                <a16:creationId xmlns:a16="http://schemas.microsoft.com/office/drawing/2014/main" id="{71FEAEE8-EBFB-4FB2-F89B-7548F211F5B5}"/>
              </a:ext>
            </a:extLst>
          </p:cNvPr>
          <p:cNvGraphicFramePr>
            <a:graphicFrameLocks noGrp="1"/>
          </p:cNvGraphicFramePr>
          <p:nvPr>
            <p:extLst>
              <p:ext uri="{D42A27DB-BD31-4B8C-83A1-F6EECF244321}">
                <p14:modId xmlns:p14="http://schemas.microsoft.com/office/powerpoint/2010/main" val="4133991"/>
              </p:ext>
            </p:extLst>
          </p:nvPr>
        </p:nvGraphicFramePr>
        <p:xfrm>
          <a:off x="259080" y="1742906"/>
          <a:ext cx="11652383" cy="2909190"/>
        </p:xfrm>
        <a:graphic>
          <a:graphicData uri="http://schemas.openxmlformats.org/drawingml/2006/table">
            <a:tbl>
              <a:tblPr firstRow="1" firstCol="1" bandRow="1">
                <a:tableStyleId>{5C22544A-7EE6-4342-B048-85BDC9FD1C3A}</a:tableStyleId>
              </a:tblPr>
              <a:tblGrid>
                <a:gridCol w="2828579">
                  <a:extLst>
                    <a:ext uri="{9D8B030D-6E8A-4147-A177-3AD203B41FA5}">
                      <a16:colId xmlns:a16="http://schemas.microsoft.com/office/drawing/2014/main" val="1626643464"/>
                    </a:ext>
                  </a:extLst>
                </a:gridCol>
                <a:gridCol w="4485593">
                  <a:extLst>
                    <a:ext uri="{9D8B030D-6E8A-4147-A177-3AD203B41FA5}">
                      <a16:colId xmlns:a16="http://schemas.microsoft.com/office/drawing/2014/main" val="387771921"/>
                    </a:ext>
                  </a:extLst>
                </a:gridCol>
                <a:gridCol w="4338211">
                  <a:extLst>
                    <a:ext uri="{9D8B030D-6E8A-4147-A177-3AD203B41FA5}">
                      <a16:colId xmlns:a16="http://schemas.microsoft.com/office/drawing/2014/main" val="2306740790"/>
                    </a:ext>
                  </a:extLst>
                </a:gridCol>
              </a:tblGrid>
              <a:tr h="272438">
                <a:tc>
                  <a:txBody>
                    <a:bodyPr/>
                    <a:lstStyle/>
                    <a:p>
                      <a:pPr>
                        <a:lnSpc>
                          <a:spcPct val="115000"/>
                        </a:lnSpc>
                        <a:spcAft>
                          <a:spcPts val="800"/>
                        </a:spcAft>
                      </a:pPr>
                      <a:r>
                        <a:rPr lang="en-GB" sz="1100" dirty="0"/>
                        <a:t>Ministerial Declaration related progress</a:t>
                      </a:r>
                      <a:endParaRPr lang="es-ES" sz="1100" dirty="0"/>
                    </a:p>
                  </a:txBody>
                  <a:tcPr marL="68580" marR="68580" marT="0" marB="0"/>
                </a:tc>
                <a:tc>
                  <a:txBody>
                    <a:bodyPr/>
                    <a:lstStyle/>
                    <a:p>
                      <a:pPr>
                        <a:lnSpc>
                          <a:spcPct val="115000"/>
                        </a:lnSpc>
                        <a:spcAft>
                          <a:spcPts val="800"/>
                        </a:spcAft>
                      </a:pPr>
                      <a:r>
                        <a:rPr lang="en-GB" sz="1100"/>
                        <a:t>Policies and strategies at national/regional level</a:t>
                      </a:r>
                      <a:endParaRPr lang="es-ES" sz="1100"/>
                    </a:p>
                  </a:txBody>
                  <a:tcPr marL="68580" marR="68580" marT="0" marB="0"/>
                </a:tc>
                <a:tc>
                  <a:txBody>
                    <a:bodyPr/>
                    <a:lstStyle/>
                    <a:p>
                      <a:pPr>
                        <a:lnSpc>
                          <a:spcPct val="115000"/>
                        </a:lnSpc>
                        <a:spcAft>
                          <a:spcPts val="800"/>
                        </a:spcAft>
                      </a:pPr>
                      <a:r>
                        <a:rPr lang="en-GB" sz="1100"/>
                        <a:t>Projects and initiatives at national/regional level</a:t>
                      </a:r>
                      <a:endParaRPr lang="es-ES" sz="1100"/>
                    </a:p>
                  </a:txBody>
                  <a:tcPr marL="68580" marR="68580" marT="0" marB="0"/>
                </a:tc>
                <a:extLst>
                  <a:ext uri="{0D108BD9-81ED-4DB2-BD59-A6C34878D82A}">
                    <a16:rowId xmlns:a16="http://schemas.microsoft.com/office/drawing/2014/main" val="2482022400"/>
                  </a:ext>
                </a:extLst>
              </a:tr>
              <a:tr h="1318376">
                <a:tc>
                  <a:txBody>
                    <a:bodyPr/>
                    <a:lstStyle/>
                    <a:p>
                      <a:pPr>
                        <a:lnSpc>
                          <a:spcPct val="115000"/>
                        </a:lnSpc>
                        <a:spcAft>
                          <a:spcPts val="800"/>
                        </a:spcAft>
                      </a:pPr>
                      <a:r>
                        <a:rPr lang="es-ES" sz="1100" dirty="0" err="1"/>
                        <a:t>Stakeholder</a:t>
                      </a:r>
                      <a:r>
                        <a:rPr lang="es-ES" sz="1100" dirty="0"/>
                        <a:t> </a:t>
                      </a:r>
                      <a:r>
                        <a:rPr lang="es-ES" sz="1100" dirty="0" err="1"/>
                        <a:t>engagement</a:t>
                      </a:r>
                      <a:r>
                        <a:rPr lang="es-ES" sz="1100" dirty="0"/>
                        <a:t>, </a:t>
                      </a:r>
                      <a:r>
                        <a:rPr lang="es-ES" sz="1100" dirty="0" err="1"/>
                        <a:t>consultations</a:t>
                      </a:r>
                      <a:r>
                        <a:rPr lang="es-ES" sz="1100" dirty="0"/>
                        <a:t> or establishment </a:t>
                      </a:r>
                      <a:r>
                        <a:rPr lang="es-ES" sz="1100" dirty="0" err="1"/>
                        <a:t>of</a:t>
                      </a:r>
                      <a:r>
                        <a:rPr lang="es-ES" sz="1100" dirty="0"/>
                        <a:t> MSP </a:t>
                      </a:r>
                      <a:r>
                        <a:rPr lang="es-ES" sz="1100" dirty="0" err="1"/>
                        <a:t>plans</a:t>
                      </a:r>
                      <a:endParaRPr lang="es-ES" sz="1100" dirty="0"/>
                    </a:p>
                  </a:txBody>
                  <a:tcPr marL="68580" marR="68580" marT="0" marB="0"/>
                </a:tc>
                <a:tc>
                  <a:txBody>
                    <a:bodyPr/>
                    <a:lstStyle/>
                    <a:p>
                      <a:pPr>
                        <a:lnSpc>
                          <a:spcPct val="115000"/>
                        </a:lnSpc>
                        <a:spcAft>
                          <a:spcPts val="800"/>
                        </a:spcAft>
                      </a:pPr>
                      <a:r>
                        <a:rPr lang="es-ES" sz="1100" dirty="0"/>
                        <a:t>Aqaba Master Plan</a:t>
                      </a:r>
                    </a:p>
                  </a:txBody>
                  <a:tcPr marL="68580" marR="68580" marT="0" marB="0"/>
                </a:tc>
                <a:tc>
                  <a:txBody>
                    <a:bodyPr/>
                    <a:lstStyle/>
                    <a:p>
                      <a:pPr>
                        <a:lnSpc>
                          <a:spcPct val="115000"/>
                        </a:lnSpc>
                        <a:spcAft>
                          <a:spcPts val="800"/>
                        </a:spcAft>
                      </a:pPr>
                      <a:endParaRPr lang="es-ES" sz="1100"/>
                    </a:p>
                  </a:txBody>
                  <a:tcPr marL="68580" marR="68580" marT="0" marB="0"/>
                </a:tc>
                <a:extLst>
                  <a:ext uri="{0D108BD9-81ED-4DB2-BD59-A6C34878D82A}">
                    <a16:rowId xmlns:a16="http://schemas.microsoft.com/office/drawing/2014/main" val="287391114"/>
                  </a:ext>
                </a:extLst>
              </a:tr>
              <a:tr h="1318376">
                <a:tc>
                  <a:txBody>
                    <a:bodyPr/>
                    <a:lstStyle/>
                    <a:p>
                      <a:pPr>
                        <a:lnSpc>
                          <a:spcPct val="115000"/>
                        </a:lnSpc>
                        <a:spcAft>
                          <a:spcPts val="800"/>
                        </a:spcAft>
                      </a:pPr>
                      <a:r>
                        <a:rPr lang="es-ES" sz="1100" dirty="0" err="1"/>
                        <a:t>Other</a:t>
                      </a:r>
                      <a:endParaRPr lang="es-ES" sz="1100" dirty="0"/>
                    </a:p>
                  </a:txBody>
                  <a:tcPr marL="68580" marR="68580" marT="0" marB="0"/>
                </a:tc>
                <a:tc>
                  <a:txBody>
                    <a:bodyPr/>
                    <a:lstStyle/>
                    <a:p>
                      <a:pPr>
                        <a:lnSpc>
                          <a:spcPct val="115000"/>
                        </a:lnSpc>
                        <a:spcAft>
                          <a:spcPts val="800"/>
                        </a:spcAft>
                      </a:pPr>
                      <a:endParaRPr lang="es-ES" sz="1100"/>
                    </a:p>
                  </a:txBody>
                  <a:tcPr marL="68580" marR="68580" marT="0" marB="0"/>
                </a:tc>
                <a:tc>
                  <a:txBody>
                    <a:bodyPr/>
                    <a:lstStyle/>
                    <a:p>
                      <a:pPr>
                        <a:lnSpc>
                          <a:spcPct val="115000"/>
                        </a:lnSpc>
                        <a:spcAft>
                          <a:spcPts val="800"/>
                        </a:spcAft>
                      </a:pPr>
                      <a:endParaRPr lang="es-ES" sz="1100" dirty="0"/>
                    </a:p>
                  </a:txBody>
                  <a:tcPr marL="68580" marR="68580" marT="0" marB="0"/>
                </a:tc>
                <a:extLst>
                  <a:ext uri="{0D108BD9-81ED-4DB2-BD59-A6C34878D82A}">
                    <a16:rowId xmlns:a16="http://schemas.microsoft.com/office/drawing/2014/main" val="665532744"/>
                  </a:ext>
                </a:extLst>
              </a:tr>
            </a:tbl>
          </a:graphicData>
        </a:graphic>
      </p:graphicFrame>
      <p:pic>
        <p:nvPicPr>
          <p:cNvPr id="6" name="Picture 3" descr="A picture containing icon&#10;&#10;Description automatically generated">
            <a:extLst>
              <a:ext uri="{FF2B5EF4-FFF2-40B4-BE49-F238E27FC236}">
                <a16:creationId xmlns:a16="http://schemas.microsoft.com/office/drawing/2014/main" id="{77415744-30FB-FC19-9B00-5E41814F097A}"/>
              </a:ext>
            </a:extLst>
          </p:cNvPr>
          <p:cNvPicPr>
            <a:picLocks noChangeAspect="1"/>
          </p:cNvPicPr>
          <p:nvPr/>
        </p:nvPicPr>
        <p:blipFill>
          <a:blip r:embed="rId2"/>
          <a:stretch>
            <a:fillRect/>
          </a:stretch>
        </p:blipFill>
        <p:spPr>
          <a:xfrm>
            <a:off x="11391899" y="6147642"/>
            <a:ext cx="519565" cy="465852"/>
          </a:xfrm>
          <a:prstGeom prst="rect">
            <a:avLst/>
          </a:prstGeom>
        </p:spPr>
      </p:pic>
    </p:spTree>
    <p:extLst>
      <p:ext uri="{BB962C8B-B14F-4D97-AF65-F5344CB8AC3E}">
        <p14:creationId xmlns:p14="http://schemas.microsoft.com/office/powerpoint/2010/main" val="3332053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B8512CE1-9817-BA1A-60B4-676464A8C46A}"/>
              </a:ext>
            </a:extLst>
          </p:cNvPr>
          <p:cNvSpPr/>
          <p:nvPr/>
        </p:nvSpPr>
        <p:spPr>
          <a:xfrm>
            <a:off x="0" y="0"/>
            <a:ext cx="12192000" cy="1350627"/>
          </a:xfrm>
          <a:prstGeom prst="rect">
            <a:avLst/>
          </a:prstGeom>
          <a:solidFill>
            <a:srgbClr val="26336D"/>
          </a:solidFill>
          <a:ln w="12700">
            <a:miter lim="400000"/>
          </a:ln>
        </p:spPr>
        <p:txBody>
          <a:bodyPr lIns="34290" tIns="34290" rIns="34290" bIns="3429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endParaRPr kumimoji="0"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endParaRPr>
          </a:p>
        </p:txBody>
      </p:sp>
      <p:sp>
        <p:nvSpPr>
          <p:cNvPr id="2" name="TextBox 1">
            <a:extLst>
              <a:ext uri="{FF2B5EF4-FFF2-40B4-BE49-F238E27FC236}">
                <a16:creationId xmlns:a16="http://schemas.microsoft.com/office/drawing/2014/main" id="{D6C75A32-8FBE-932E-D573-23143645266C}"/>
              </a:ext>
            </a:extLst>
          </p:cNvPr>
          <p:cNvSpPr txBox="1"/>
          <p:nvPr/>
        </p:nvSpPr>
        <p:spPr>
          <a:xfrm>
            <a:off x="-3620124" y="888962"/>
            <a:ext cx="11743685" cy="461665"/>
          </a:xfrm>
          <a:prstGeom prst="rect">
            <a:avLst/>
          </a:prstGeom>
          <a:noFill/>
        </p:spPr>
        <p:txBody>
          <a:bodyPr wrap="square" lIns="91440" tIns="45720" rIns="91440" bIns="45720" rtlCol="0" anchor="t">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r>
              <a:rPr lang="en-US" sz="2400" dirty="0">
                <a:latin typeface="Open Sans"/>
                <a:ea typeface="Open Sans"/>
                <a:cs typeface="Open Sans"/>
              </a:rPr>
              <a:t>Marine Renewable Energies</a:t>
            </a:r>
            <a:endParaRPr lang="en-US" sz="2400" b="0" i="0" u="none" strike="noStrike" kern="1200" cap="none" spc="0" normalizeH="0" baseline="0" noProof="0" dirty="0">
              <a:ln>
                <a:noFill/>
              </a:ln>
              <a:effectLst/>
              <a:uLnTx/>
              <a:uFillTx/>
              <a:latin typeface="Open Sans"/>
              <a:ea typeface="Open Sans"/>
              <a:cs typeface="Open Sans"/>
            </a:endParaRPr>
          </a:p>
        </p:txBody>
      </p:sp>
      <p:graphicFrame>
        <p:nvGraphicFramePr>
          <p:cNvPr id="3" name="Tabla 2">
            <a:extLst>
              <a:ext uri="{FF2B5EF4-FFF2-40B4-BE49-F238E27FC236}">
                <a16:creationId xmlns:a16="http://schemas.microsoft.com/office/drawing/2014/main" id="{17734894-2F06-3BFC-C7CA-EA07649ECDC6}"/>
              </a:ext>
            </a:extLst>
          </p:cNvPr>
          <p:cNvGraphicFramePr>
            <a:graphicFrameLocks noGrp="1"/>
          </p:cNvGraphicFramePr>
          <p:nvPr>
            <p:extLst>
              <p:ext uri="{D42A27DB-BD31-4B8C-83A1-F6EECF244321}">
                <p14:modId xmlns:p14="http://schemas.microsoft.com/office/powerpoint/2010/main" val="1706024080"/>
              </p:ext>
            </p:extLst>
          </p:nvPr>
        </p:nvGraphicFramePr>
        <p:xfrm>
          <a:off x="259081" y="1517872"/>
          <a:ext cx="11652383" cy="4226132"/>
        </p:xfrm>
        <a:graphic>
          <a:graphicData uri="http://schemas.openxmlformats.org/drawingml/2006/table">
            <a:tbl>
              <a:tblPr firstRow="1" firstCol="1" bandRow="1">
                <a:tableStyleId>{5C22544A-7EE6-4342-B048-85BDC9FD1C3A}</a:tableStyleId>
              </a:tblPr>
              <a:tblGrid>
                <a:gridCol w="2828579">
                  <a:extLst>
                    <a:ext uri="{9D8B030D-6E8A-4147-A177-3AD203B41FA5}">
                      <a16:colId xmlns:a16="http://schemas.microsoft.com/office/drawing/2014/main" val="1626643464"/>
                    </a:ext>
                  </a:extLst>
                </a:gridCol>
                <a:gridCol w="4485593">
                  <a:extLst>
                    <a:ext uri="{9D8B030D-6E8A-4147-A177-3AD203B41FA5}">
                      <a16:colId xmlns:a16="http://schemas.microsoft.com/office/drawing/2014/main" val="387771921"/>
                    </a:ext>
                  </a:extLst>
                </a:gridCol>
                <a:gridCol w="4338211">
                  <a:extLst>
                    <a:ext uri="{9D8B030D-6E8A-4147-A177-3AD203B41FA5}">
                      <a16:colId xmlns:a16="http://schemas.microsoft.com/office/drawing/2014/main" val="2306740790"/>
                    </a:ext>
                  </a:extLst>
                </a:gridCol>
              </a:tblGrid>
              <a:tr h="292101">
                <a:tc>
                  <a:txBody>
                    <a:bodyPr/>
                    <a:lstStyle/>
                    <a:p>
                      <a:pPr>
                        <a:lnSpc>
                          <a:spcPct val="115000"/>
                        </a:lnSpc>
                        <a:spcAft>
                          <a:spcPts val="800"/>
                        </a:spcAft>
                      </a:pPr>
                      <a:r>
                        <a:rPr lang="en-GB" sz="1100" dirty="0"/>
                        <a:t>Ministerial Declaration related progress</a:t>
                      </a:r>
                      <a:endParaRPr lang="es-ES" sz="1100" dirty="0"/>
                    </a:p>
                  </a:txBody>
                  <a:tcPr marL="68580" marR="68580" marT="0" marB="0"/>
                </a:tc>
                <a:tc>
                  <a:txBody>
                    <a:bodyPr/>
                    <a:lstStyle/>
                    <a:p>
                      <a:pPr>
                        <a:lnSpc>
                          <a:spcPct val="115000"/>
                        </a:lnSpc>
                        <a:spcAft>
                          <a:spcPts val="800"/>
                        </a:spcAft>
                      </a:pPr>
                      <a:r>
                        <a:rPr lang="en-GB" sz="1100" dirty="0"/>
                        <a:t>Policies and strategies at national/regional level</a:t>
                      </a:r>
                      <a:endParaRPr lang="es-ES" sz="1100" dirty="0"/>
                    </a:p>
                  </a:txBody>
                  <a:tcPr marL="68580" marR="68580" marT="0" marB="0"/>
                </a:tc>
                <a:tc>
                  <a:txBody>
                    <a:bodyPr/>
                    <a:lstStyle/>
                    <a:p>
                      <a:pPr>
                        <a:lnSpc>
                          <a:spcPct val="115000"/>
                        </a:lnSpc>
                        <a:spcAft>
                          <a:spcPts val="800"/>
                        </a:spcAft>
                      </a:pPr>
                      <a:r>
                        <a:rPr lang="en-GB" sz="1100" dirty="0"/>
                        <a:t>Projects and initiatives at national/regional level</a:t>
                      </a:r>
                      <a:endParaRPr lang="es-ES" sz="1100" dirty="0"/>
                    </a:p>
                  </a:txBody>
                  <a:tcPr marL="68580" marR="68580" marT="0" marB="0"/>
                </a:tc>
                <a:extLst>
                  <a:ext uri="{0D108BD9-81ED-4DB2-BD59-A6C34878D82A}">
                    <a16:rowId xmlns:a16="http://schemas.microsoft.com/office/drawing/2014/main" val="2482022400"/>
                  </a:ext>
                </a:extLst>
              </a:tr>
              <a:tr h="1681569">
                <a:tc>
                  <a:txBody>
                    <a:bodyPr/>
                    <a:lstStyle/>
                    <a:p>
                      <a:pPr>
                        <a:lnSpc>
                          <a:spcPct val="115000"/>
                        </a:lnSpc>
                        <a:spcAft>
                          <a:spcPts val="800"/>
                        </a:spcAft>
                      </a:pPr>
                      <a:r>
                        <a:rPr lang="es-ES" sz="1100" err="1">
                          <a:solidFill>
                            <a:schemeClr val="tx1"/>
                          </a:solidFill>
                        </a:rPr>
                        <a:t>Research</a:t>
                      </a:r>
                      <a:r>
                        <a:rPr lang="es-ES" sz="1100" dirty="0">
                          <a:solidFill>
                            <a:schemeClr val="tx1"/>
                          </a:solidFill>
                        </a:rPr>
                        <a:t> and </a:t>
                      </a:r>
                      <a:r>
                        <a:rPr lang="es-ES" sz="1100" err="1">
                          <a:solidFill>
                            <a:schemeClr val="tx1"/>
                          </a:solidFill>
                        </a:rPr>
                        <a:t>innovation</a:t>
                      </a:r>
                      <a:r>
                        <a:rPr lang="es-ES" sz="1100" dirty="0">
                          <a:solidFill>
                            <a:schemeClr val="tx1"/>
                          </a:solidFill>
                        </a:rPr>
                        <a:t> </a:t>
                      </a:r>
                      <a:r>
                        <a:rPr lang="es-ES" sz="1100" err="1">
                          <a:solidFill>
                            <a:schemeClr val="tx1"/>
                          </a:solidFill>
                        </a:rPr>
                        <a:t>on</a:t>
                      </a:r>
                      <a:r>
                        <a:rPr lang="es-ES" sz="1100" dirty="0">
                          <a:solidFill>
                            <a:schemeClr val="tx1"/>
                          </a:solidFill>
                        </a:rPr>
                        <a:t> MRE </a:t>
                      </a:r>
                      <a:r>
                        <a:rPr lang="es-ES" sz="1100" err="1">
                          <a:solidFill>
                            <a:schemeClr val="tx1"/>
                          </a:solidFill>
                        </a:rPr>
                        <a:t>technologies</a:t>
                      </a:r>
                    </a:p>
                  </a:txBody>
                  <a:tcPr marL="68580" marR="68580" marT="0" marB="0"/>
                </a:tc>
                <a:tc>
                  <a:txBody>
                    <a:bodyPr/>
                    <a:lstStyle/>
                    <a:p>
                      <a:pPr>
                        <a:lnSpc>
                          <a:spcPct val="115000"/>
                        </a:lnSpc>
                        <a:spcAft>
                          <a:spcPts val="800"/>
                        </a:spcAft>
                      </a:pPr>
                      <a:r>
                        <a:rPr lang="es-ES" sz="1100" dirty="0" err="1"/>
                        <a:t>Jordan</a:t>
                      </a:r>
                      <a:r>
                        <a:rPr lang="es-ES" sz="1100" dirty="0"/>
                        <a:t> National Green </a:t>
                      </a:r>
                      <a:r>
                        <a:rPr lang="es-ES" sz="1100" dirty="0" err="1"/>
                        <a:t>Hydrogen</a:t>
                      </a:r>
                      <a:r>
                        <a:rPr lang="es-ES" sz="1100" dirty="0"/>
                        <a:t> </a:t>
                      </a:r>
                      <a:r>
                        <a:rPr lang="es-ES" sz="1100" dirty="0" err="1"/>
                        <a:t>Strategy</a:t>
                      </a:r>
                      <a:endParaRPr lang="es-ES" sz="1100" dirty="0"/>
                    </a:p>
                  </a:txBody>
                  <a:tcPr marL="68580" marR="68580" marT="0" marB="0"/>
                </a:tc>
                <a:tc>
                  <a:txBody>
                    <a:bodyPr/>
                    <a:lstStyle/>
                    <a:p>
                      <a:pPr>
                        <a:lnSpc>
                          <a:spcPct val="115000"/>
                        </a:lnSpc>
                        <a:spcAft>
                          <a:spcPts val="800"/>
                        </a:spcAft>
                      </a:pPr>
                      <a:r>
                        <a:rPr lang="es-ES" sz="1100" dirty="0"/>
                        <a:t>Green </a:t>
                      </a:r>
                      <a:r>
                        <a:rPr lang="es-ES" sz="1100" dirty="0" err="1"/>
                        <a:t>Ammonia</a:t>
                      </a:r>
                      <a:r>
                        <a:rPr lang="es-ES" sz="1100" dirty="0"/>
                        <a:t> and </a:t>
                      </a:r>
                      <a:r>
                        <a:rPr lang="es-ES" sz="1100" dirty="0" err="1"/>
                        <a:t>Hydrogen</a:t>
                      </a:r>
                      <a:r>
                        <a:rPr lang="es-ES" sz="1100" dirty="0"/>
                        <a:t> </a:t>
                      </a:r>
                      <a:r>
                        <a:rPr lang="es-ES" sz="1100" dirty="0" err="1"/>
                        <a:t>Production</a:t>
                      </a:r>
                      <a:r>
                        <a:rPr lang="es-ES" sz="1100" dirty="0"/>
                        <a:t> Project</a:t>
                      </a:r>
                    </a:p>
                    <a:p>
                      <a:pPr>
                        <a:lnSpc>
                          <a:spcPct val="115000"/>
                        </a:lnSpc>
                        <a:spcAft>
                          <a:spcPts val="800"/>
                        </a:spcAft>
                      </a:pPr>
                      <a:r>
                        <a:rPr lang="en-US" sz="1100" dirty="0"/>
                        <a:t>The Ministry of Energy and Mineral Resources (“MEMR”) has signed (13) Memoranda of Understanding (“MOU”) for the development of Green Hydrogen projects in Jordan, with all but one focusing on ammonia production. The exception is a methanol project. As per the signed MOUs, the total production capacity of the potential projects is around (5) million tones per annum of green Ammonia. All projects will be developed in Aqaba and the first production is expected by 2030.</a:t>
                      </a:r>
                      <a:endParaRPr lang="es-ES" sz="1100" dirty="0"/>
                    </a:p>
                  </a:txBody>
                  <a:tcPr marL="68580" marR="68580" marT="0" marB="0"/>
                </a:tc>
                <a:extLst>
                  <a:ext uri="{0D108BD9-81ED-4DB2-BD59-A6C34878D82A}">
                    <a16:rowId xmlns:a16="http://schemas.microsoft.com/office/drawing/2014/main" val="287391114"/>
                  </a:ext>
                </a:extLst>
              </a:tr>
              <a:tr h="1126231">
                <a:tc>
                  <a:txBody>
                    <a:bodyPr/>
                    <a:lstStyle/>
                    <a:p>
                      <a:pPr>
                        <a:lnSpc>
                          <a:spcPct val="115000"/>
                        </a:lnSpc>
                        <a:spcAft>
                          <a:spcPts val="800"/>
                        </a:spcAft>
                      </a:pPr>
                      <a:r>
                        <a:rPr lang="es-ES" sz="1100" err="1">
                          <a:solidFill>
                            <a:schemeClr val="tx1"/>
                          </a:solidFill>
                        </a:rPr>
                        <a:t>Specification</a:t>
                      </a:r>
                      <a:r>
                        <a:rPr lang="es-ES" sz="1100" dirty="0">
                          <a:solidFill>
                            <a:schemeClr val="tx1"/>
                          </a:solidFill>
                        </a:rPr>
                        <a:t> </a:t>
                      </a:r>
                      <a:r>
                        <a:rPr lang="es-ES" sz="1100" err="1">
                          <a:solidFill>
                            <a:schemeClr val="tx1"/>
                          </a:solidFill>
                        </a:rPr>
                        <a:t>of</a:t>
                      </a:r>
                      <a:r>
                        <a:rPr lang="es-ES" sz="1100" dirty="0">
                          <a:solidFill>
                            <a:schemeClr val="tx1"/>
                          </a:solidFill>
                        </a:rPr>
                        <a:t> </a:t>
                      </a:r>
                      <a:r>
                        <a:rPr lang="es-ES" sz="1100" err="1">
                          <a:solidFill>
                            <a:schemeClr val="tx1"/>
                          </a:solidFill>
                        </a:rPr>
                        <a:t>licensing</a:t>
                      </a:r>
                      <a:r>
                        <a:rPr lang="es-ES" sz="1100" dirty="0">
                          <a:solidFill>
                            <a:schemeClr val="tx1"/>
                          </a:solidFill>
                        </a:rPr>
                        <a:t> </a:t>
                      </a:r>
                      <a:r>
                        <a:rPr lang="es-ES" sz="1100" err="1">
                          <a:solidFill>
                            <a:schemeClr val="tx1"/>
                          </a:solidFill>
                        </a:rPr>
                        <a:t>procedures</a:t>
                      </a:r>
                    </a:p>
                  </a:txBody>
                  <a:tcPr marL="68580" marR="68580" marT="0" marB="0"/>
                </a:tc>
                <a:tc>
                  <a:txBody>
                    <a:bodyPr/>
                    <a:lstStyle/>
                    <a:p>
                      <a:pPr>
                        <a:lnSpc>
                          <a:spcPct val="115000"/>
                        </a:lnSpc>
                        <a:spcAft>
                          <a:spcPts val="800"/>
                        </a:spcAft>
                      </a:pPr>
                      <a:r>
                        <a:rPr lang="en-US" sz="1100" dirty="0"/>
                        <a:t>Options for Legal and Regulatory Frameworks for Green Hydrogen Production</a:t>
                      </a:r>
                      <a:endParaRPr lang="es-ES" sz="1100" dirty="0"/>
                    </a:p>
                  </a:txBody>
                  <a:tcPr marL="68580" marR="68580" marT="0" marB="0"/>
                </a:tc>
                <a:tc>
                  <a:txBody>
                    <a:bodyPr/>
                    <a:lstStyle/>
                    <a:p>
                      <a:pPr>
                        <a:lnSpc>
                          <a:spcPct val="115000"/>
                        </a:lnSpc>
                        <a:spcAft>
                          <a:spcPts val="800"/>
                        </a:spcAft>
                      </a:pPr>
                      <a:r>
                        <a:rPr lang="en-US" sz="1100" dirty="0"/>
                        <a:t>GOJ is working on developing its legal and regulatory framework to enable the development of Green Hydrogen Industry.</a:t>
                      </a:r>
                      <a:endParaRPr lang="es-ES" sz="1100" dirty="0"/>
                    </a:p>
                  </a:txBody>
                  <a:tcPr marL="68580" marR="68580" marT="0" marB="0"/>
                </a:tc>
                <a:extLst>
                  <a:ext uri="{0D108BD9-81ED-4DB2-BD59-A6C34878D82A}">
                    <a16:rowId xmlns:a16="http://schemas.microsoft.com/office/drawing/2014/main" val="665532744"/>
                  </a:ext>
                </a:extLst>
              </a:tr>
              <a:tr h="1126231">
                <a:tc>
                  <a:txBody>
                    <a:bodyPr/>
                    <a:lstStyle/>
                    <a:p>
                      <a:pPr>
                        <a:lnSpc>
                          <a:spcPct val="115000"/>
                        </a:lnSpc>
                        <a:spcAft>
                          <a:spcPts val="800"/>
                        </a:spcAft>
                      </a:pPr>
                      <a:r>
                        <a:rPr lang="es-ES" sz="1100" err="1">
                          <a:solidFill>
                            <a:schemeClr val="tx1"/>
                          </a:solidFill>
                        </a:rPr>
                        <a:t>Other</a:t>
                      </a:r>
                      <a:endParaRPr lang="es-ES" sz="1100">
                        <a:solidFill>
                          <a:schemeClr val="tx1"/>
                        </a:solidFill>
                      </a:endParaRPr>
                    </a:p>
                  </a:txBody>
                  <a:tcPr marL="68580" marR="68580" marT="0" marB="0"/>
                </a:tc>
                <a:tc>
                  <a:txBody>
                    <a:bodyPr/>
                    <a:lstStyle/>
                    <a:p>
                      <a:pPr>
                        <a:lnSpc>
                          <a:spcPct val="115000"/>
                        </a:lnSpc>
                        <a:spcAft>
                          <a:spcPts val="800"/>
                        </a:spcAft>
                      </a:pPr>
                      <a:endParaRPr lang="es-ES" sz="1100"/>
                    </a:p>
                  </a:txBody>
                  <a:tcPr marL="68580" marR="68580" marT="0" marB="0"/>
                </a:tc>
                <a:tc>
                  <a:txBody>
                    <a:bodyPr/>
                    <a:lstStyle/>
                    <a:p>
                      <a:pPr>
                        <a:lnSpc>
                          <a:spcPct val="115000"/>
                        </a:lnSpc>
                        <a:spcAft>
                          <a:spcPts val="800"/>
                        </a:spcAft>
                      </a:pPr>
                      <a:endParaRPr lang="es-ES" sz="1100" dirty="0"/>
                    </a:p>
                  </a:txBody>
                  <a:tcPr marL="68580" marR="68580" marT="0" marB="0"/>
                </a:tc>
                <a:extLst>
                  <a:ext uri="{0D108BD9-81ED-4DB2-BD59-A6C34878D82A}">
                    <a16:rowId xmlns:a16="http://schemas.microsoft.com/office/drawing/2014/main" val="4117730659"/>
                  </a:ext>
                </a:extLst>
              </a:tr>
            </a:tbl>
          </a:graphicData>
        </a:graphic>
      </p:graphicFrame>
      <p:pic>
        <p:nvPicPr>
          <p:cNvPr id="6" name="Picture 3" descr="A picture containing icon&#10;&#10;Description automatically generated">
            <a:extLst>
              <a:ext uri="{FF2B5EF4-FFF2-40B4-BE49-F238E27FC236}">
                <a16:creationId xmlns:a16="http://schemas.microsoft.com/office/drawing/2014/main" id="{16DC1AFD-B49A-8BEE-B229-0A606E4568BE}"/>
              </a:ext>
            </a:extLst>
          </p:cNvPr>
          <p:cNvPicPr>
            <a:picLocks noChangeAspect="1"/>
          </p:cNvPicPr>
          <p:nvPr/>
        </p:nvPicPr>
        <p:blipFill>
          <a:blip r:embed="rId2"/>
          <a:stretch>
            <a:fillRect/>
          </a:stretch>
        </p:blipFill>
        <p:spPr>
          <a:xfrm>
            <a:off x="11391899" y="6147642"/>
            <a:ext cx="519565" cy="465852"/>
          </a:xfrm>
          <a:prstGeom prst="rect">
            <a:avLst/>
          </a:prstGeom>
        </p:spPr>
      </p:pic>
    </p:spTree>
    <p:extLst>
      <p:ext uri="{BB962C8B-B14F-4D97-AF65-F5344CB8AC3E}">
        <p14:creationId xmlns:p14="http://schemas.microsoft.com/office/powerpoint/2010/main" val="429151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B8512CE1-9817-BA1A-60B4-676464A8C46A}"/>
              </a:ext>
            </a:extLst>
          </p:cNvPr>
          <p:cNvSpPr/>
          <p:nvPr/>
        </p:nvSpPr>
        <p:spPr>
          <a:xfrm>
            <a:off x="0" y="0"/>
            <a:ext cx="12192000" cy="1350627"/>
          </a:xfrm>
          <a:prstGeom prst="rect">
            <a:avLst/>
          </a:prstGeom>
          <a:solidFill>
            <a:srgbClr val="26336D"/>
          </a:solidFill>
          <a:ln w="12700">
            <a:miter lim="400000"/>
          </a:ln>
        </p:spPr>
        <p:txBody>
          <a:bodyPr lIns="34290" tIns="34290" rIns="34290" bIns="3429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solidFill>
                  <a:srgbClr val="FFFFFF"/>
                </a:solidFill>
                <a:latin typeface="+mn-lt"/>
                <a:ea typeface="+mn-ea"/>
                <a:cs typeface="+mn-cs"/>
                <a:sym typeface="Helvetica"/>
              </a:defRPr>
            </a:pPr>
            <a:endParaRPr kumimoji="0"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endParaRPr>
          </a:p>
        </p:txBody>
      </p:sp>
      <p:sp>
        <p:nvSpPr>
          <p:cNvPr id="2" name="TextBox 1">
            <a:extLst>
              <a:ext uri="{FF2B5EF4-FFF2-40B4-BE49-F238E27FC236}">
                <a16:creationId xmlns:a16="http://schemas.microsoft.com/office/drawing/2014/main" id="{D6C75A32-8FBE-932E-D573-23143645266C}"/>
              </a:ext>
            </a:extLst>
          </p:cNvPr>
          <p:cNvSpPr txBox="1"/>
          <p:nvPr/>
        </p:nvSpPr>
        <p:spPr>
          <a:xfrm>
            <a:off x="-1626916" y="814361"/>
            <a:ext cx="11743685" cy="461665"/>
          </a:xfrm>
          <a:prstGeom prst="rect">
            <a:avLst/>
          </a:prstGeom>
          <a:noFill/>
        </p:spPr>
        <p:txBody>
          <a:bodyPr wrap="square" lIns="91440" tIns="45720" rIns="91440" bIns="45720" rtlCol="0" anchor="t">
            <a:spAutoFit/>
          </a:bodyPr>
          <a:lstStyle/>
          <a:p>
            <a:pPr algn="ctr" defTabSz="685800">
              <a:defRPr>
                <a:solidFill>
                  <a:srgbClr val="FFFFFF"/>
                </a:solidFill>
                <a:latin typeface="+mn-lt"/>
                <a:ea typeface="+mn-ea"/>
                <a:cs typeface="+mn-cs"/>
                <a:sym typeface="Helvetica"/>
              </a:defRPr>
            </a:pPr>
            <a:r>
              <a:rPr lang="en-US" sz="2400" dirty="0">
                <a:latin typeface="Open Sans"/>
                <a:ea typeface="Open Sans"/>
                <a:cs typeface="Open Sans"/>
              </a:rPr>
              <a:t> Maritime safety and security of blue economy activities</a:t>
            </a:r>
            <a:endParaRPr lang="en-US" sz="2400" b="0" i="0" u="none" strike="noStrike" kern="1200" cap="none" spc="0" normalizeH="0" baseline="0" noProof="0" dirty="0">
              <a:ln>
                <a:noFill/>
              </a:ln>
              <a:effectLst/>
              <a:uLnTx/>
              <a:uFillTx/>
              <a:latin typeface="Open Sans"/>
              <a:ea typeface="Open Sans"/>
              <a:cs typeface="Open Sans"/>
            </a:endParaRPr>
          </a:p>
        </p:txBody>
      </p:sp>
      <p:graphicFrame>
        <p:nvGraphicFramePr>
          <p:cNvPr id="3" name="Tabla 2">
            <a:extLst>
              <a:ext uri="{FF2B5EF4-FFF2-40B4-BE49-F238E27FC236}">
                <a16:creationId xmlns:a16="http://schemas.microsoft.com/office/drawing/2014/main" id="{4C202CA3-DBD7-276F-6233-F92E15127C53}"/>
              </a:ext>
            </a:extLst>
          </p:cNvPr>
          <p:cNvGraphicFramePr>
            <a:graphicFrameLocks noGrp="1"/>
          </p:cNvGraphicFramePr>
          <p:nvPr>
            <p:extLst>
              <p:ext uri="{D42A27DB-BD31-4B8C-83A1-F6EECF244321}">
                <p14:modId xmlns:p14="http://schemas.microsoft.com/office/powerpoint/2010/main" val="612355942"/>
              </p:ext>
            </p:extLst>
          </p:nvPr>
        </p:nvGraphicFramePr>
        <p:xfrm>
          <a:off x="259080" y="1742905"/>
          <a:ext cx="11652383" cy="7593835"/>
        </p:xfrm>
        <a:graphic>
          <a:graphicData uri="http://schemas.openxmlformats.org/drawingml/2006/table">
            <a:tbl>
              <a:tblPr firstRow="1" firstCol="1" bandRow="1">
                <a:tableStyleId>{5C22544A-7EE6-4342-B048-85BDC9FD1C3A}</a:tableStyleId>
              </a:tblPr>
              <a:tblGrid>
                <a:gridCol w="2828579">
                  <a:extLst>
                    <a:ext uri="{9D8B030D-6E8A-4147-A177-3AD203B41FA5}">
                      <a16:colId xmlns:a16="http://schemas.microsoft.com/office/drawing/2014/main" val="1626643464"/>
                    </a:ext>
                  </a:extLst>
                </a:gridCol>
                <a:gridCol w="4485593">
                  <a:extLst>
                    <a:ext uri="{9D8B030D-6E8A-4147-A177-3AD203B41FA5}">
                      <a16:colId xmlns:a16="http://schemas.microsoft.com/office/drawing/2014/main" val="387771921"/>
                    </a:ext>
                  </a:extLst>
                </a:gridCol>
                <a:gridCol w="4338211">
                  <a:extLst>
                    <a:ext uri="{9D8B030D-6E8A-4147-A177-3AD203B41FA5}">
                      <a16:colId xmlns:a16="http://schemas.microsoft.com/office/drawing/2014/main" val="2306740790"/>
                    </a:ext>
                  </a:extLst>
                </a:gridCol>
              </a:tblGrid>
              <a:tr h="325448">
                <a:tc>
                  <a:txBody>
                    <a:bodyPr/>
                    <a:lstStyle/>
                    <a:p>
                      <a:pPr>
                        <a:lnSpc>
                          <a:spcPct val="115000"/>
                        </a:lnSpc>
                        <a:spcAft>
                          <a:spcPts val="800"/>
                        </a:spcAft>
                      </a:pPr>
                      <a:r>
                        <a:rPr lang="en-GB" sz="1100" dirty="0"/>
                        <a:t>Ministerial Declaration related progress</a:t>
                      </a:r>
                      <a:endParaRPr lang="es-ES" sz="1100" dirty="0"/>
                    </a:p>
                  </a:txBody>
                  <a:tcPr marL="68580" marR="68580" marT="0" marB="0"/>
                </a:tc>
                <a:tc>
                  <a:txBody>
                    <a:bodyPr/>
                    <a:lstStyle/>
                    <a:p>
                      <a:pPr>
                        <a:lnSpc>
                          <a:spcPct val="115000"/>
                        </a:lnSpc>
                        <a:spcAft>
                          <a:spcPts val="800"/>
                        </a:spcAft>
                      </a:pPr>
                      <a:r>
                        <a:rPr lang="en-GB" sz="1100" dirty="0"/>
                        <a:t>Policies and strategies at national/regional level</a:t>
                      </a:r>
                      <a:endParaRPr lang="es-ES" sz="1100" dirty="0"/>
                    </a:p>
                  </a:txBody>
                  <a:tcPr marL="68580" marR="68580" marT="0" marB="0"/>
                </a:tc>
                <a:tc>
                  <a:txBody>
                    <a:bodyPr/>
                    <a:lstStyle/>
                    <a:p>
                      <a:pPr>
                        <a:lnSpc>
                          <a:spcPct val="115000"/>
                        </a:lnSpc>
                        <a:spcAft>
                          <a:spcPts val="800"/>
                        </a:spcAft>
                      </a:pPr>
                      <a:r>
                        <a:rPr lang="en-GB" sz="1100" dirty="0"/>
                        <a:t>Projects and initiatives at national/regional level</a:t>
                      </a:r>
                      <a:endParaRPr lang="es-ES" sz="1100" dirty="0"/>
                    </a:p>
                  </a:txBody>
                  <a:tcPr marL="68580" marR="68580" marT="0" marB="0"/>
                </a:tc>
                <a:extLst>
                  <a:ext uri="{0D108BD9-81ED-4DB2-BD59-A6C34878D82A}">
                    <a16:rowId xmlns:a16="http://schemas.microsoft.com/office/drawing/2014/main" val="2482022400"/>
                  </a:ext>
                </a:extLst>
              </a:tr>
              <a:tr h="978585">
                <a:tc>
                  <a:txBody>
                    <a:bodyPr/>
                    <a:lstStyle/>
                    <a:p>
                      <a:pPr>
                        <a:lnSpc>
                          <a:spcPct val="115000"/>
                        </a:lnSpc>
                        <a:spcAft>
                          <a:spcPts val="800"/>
                        </a:spcAft>
                      </a:pPr>
                      <a:r>
                        <a:rPr lang="es-ES" sz="1100" err="1">
                          <a:solidFill>
                            <a:schemeClr val="tx1"/>
                          </a:solidFill>
                        </a:rPr>
                        <a:t>Development</a:t>
                      </a:r>
                      <a:r>
                        <a:rPr lang="es-ES" sz="1100" dirty="0">
                          <a:solidFill>
                            <a:schemeClr val="tx1"/>
                          </a:solidFill>
                        </a:rPr>
                        <a:t> </a:t>
                      </a:r>
                      <a:r>
                        <a:rPr lang="es-ES" sz="1100" err="1">
                          <a:solidFill>
                            <a:schemeClr val="tx1"/>
                          </a:solidFill>
                        </a:rPr>
                        <a:t>of</a:t>
                      </a:r>
                      <a:r>
                        <a:rPr lang="es-ES" sz="1100" dirty="0">
                          <a:solidFill>
                            <a:schemeClr val="tx1"/>
                          </a:solidFill>
                        </a:rPr>
                        <a:t> training </a:t>
                      </a:r>
                      <a:r>
                        <a:rPr lang="es-ES" sz="1100" err="1">
                          <a:solidFill>
                            <a:schemeClr val="tx1"/>
                          </a:solidFill>
                        </a:rPr>
                        <a:t>activities</a:t>
                      </a:r>
                    </a:p>
                  </a:txBody>
                  <a:tcPr marL="68580" marR="68580" marT="0" marB="0"/>
                </a:tc>
                <a:tc>
                  <a:txBody>
                    <a:bodyPr/>
                    <a:lstStyle/>
                    <a:p>
                      <a:pPr>
                        <a:lnSpc>
                          <a:spcPct val="115000"/>
                        </a:lnSpc>
                        <a:spcAft>
                          <a:spcPts val="800"/>
                        </a:spcAft>
                      </a:pPr>
                      <a:r>
                        <a:rPr lang="es-ES" sz="1100" dirty="0"/>
                        <a:t>A new </a:t>
                      </a:r>
                      <a:r>
                        <a:rPr lang="es-ES" sz="1100" dirty="0" err="1"/>
                        <a:t>policy</a:t>
                      </a:r>
                      <a:r>
                        <a:rPr lang="es-ES" sz="1100" dirty="0"/>
                        <a:t> </a:t>
                      </a:r>
                      <a:r>
                        <a:rPr lang="es-ES" sz="1100" dirty="0" err="1"/>
                        <a:t>for</a:t>
                      </a:r>
                      <a:r>
                        <a:rPr lang="es-ES" sz="1100" dirty="0"/>
                        <a:t> Maritime safety, </a:t>
                      </a:r>
                      <a:r>
                        <a:rPr lang="es-ES" sz="1100" dirty="0" err="1"/>
                        <a:t>security</a:t>
                      </a:r>
                      <a:r>
                        <a:rPr lang="es-ES" sz="1100" dirty="0"/>
                        <a:t> and </a:t>
                      </a:r>
                      <a:r>
                        <a:rPr lang="es-ES" sz="1100" dirty="0" err="1"/>
                        <a:t>environment</a:t>
                      </a:r>
                      <a:r>
                        <a:rPr lang="es-ES" sz="1100" dirty="0"/>
                        <a:t> </a:t>
                      </a:r>
                      <a:r>
                        <a:rPr lang="es-ES" sz="1100" dirty="0" err="1"/>
                        <a:t>is</a:t>
                      </a:r>
                      <a:r>
                        <a:rPr lang="es-ES" sz="1100" dirty="0"/>
                        <a:t> </a:t>
                      </a:r>
                      <a:r>
                        <a:rPr lang="es-ES" sz="1100" dirty="0" err="1"/>
                        <a:t>being</a:t>
                      </a:r>
                      <a:r>
                        <a:rPr lang="es-ES" sz="1100" dirty="0"/>
                        <a:t> </a:t>
                      </a:r>
                      <a:r>
                        <a:rPr lang="es-ES" sz="1100" dirty="0" err="1"/>
                        <a:t>drafted</a:t>
                      </a:r>
                      <a:r>
                        <a:rPr lang="es-ES" sz="1100" dirty="0"/>
                        <a:t> </a:t>
                      </a:r>
                      <a:r>
                        <a:rPr lang="es-ES" sz="1100" dirty="0" err="1"/>
                        <a:t>with</a:t>
                      </a:r>
                      <a:r>
                        <a:rPr lang="es-ES" sz="1100" dirty="0"/>
                        <a:t> </a:t>
                      </a:r>
                      <a:r>
                        <a:rPr lang="es-ES" sz="1100" dirty="0" err="1"/>
                        <a:t>support</a:t>
                      </a:r>
                      <a:r>
                        <a:rPr lang="es-ES" sz="1100" dirty="0"/>
                        <a:t> </a:t>
                      </a:r>
                      <a:r>
                        <a:rPr lang="es-ES" sz="1100" dirty="0" err="1"/>
                        <a:t>of</a:t>
                      </a:r>
                      <a:r>
                        <a:rPr lang="es-ES" sz="1100" dirty="0"/>
                        <a:t> EMSA </a:t>
                      </a:r>
                      <a:r>
                        <a:rPr lang="es-ES" sz="1100" dirty="0" err="1"/>
                        <a:t>under</a:t>
                      </a:r>
                      <a:r>
                        <a:rPr lang="es-ES" sz="1100" dirty="0"/>
                        <a:t> SAFEMED V </a:t>
                      </a:r>
                      <a:r>
                        <a:rPr lang="es-ES" sz="1100" dirty="0" err="1"/>
                        <a:t>project</a:t>
                      </a:r>
                      <a:endParaRPr lang="es-ES" sz="1100" dirty="0"/>
                    </a:p>
                  </a:txBody>
                  <a:tcPr marL="68580" marR="68580" marT="0" marB="0"/>
                </a:tc>
                <a:tc>
                  <a:txBody>
                    <a:bodyPr/>
                    <a:lstStyle/>
                    <a:p>
                      <a:pPr>
                        <a:lnSpc>
                          <a:spcPct val="115000"/>
                        </a:lnSpc>
                        <a:spcAft>
                          <a:spcPts val="800"/>
                        </a:spcAft>
                      </a:pPr>
                      <a:r>
                        <a:rPr lang="en-US" sz="1100" dirty="0"/>
                        <a:t>The Authority has incorporated all international agreements related to the marine environment and signed by the government of Jordan into national legislation.</a:t>
                      </a:r>
                    </a:p>
                    <a:p>
                      <a:pPr marL="171450" indent="-171450">
                        <a:lnSpc>
                          <a:spcPct val="115000"/>
                        </a:lnSpc>
                        <a:spcAft>
                          <a:spcPts val="800"/>
                        </a:spcAft>
                        <a:buFontTx/>
                        <a:buChar char="-"/>
                      </a:pPr>
                      <a:r>
                        <a:rPr lang="en-US" sz="1100" dirty="0"/>
                        <a:t>The Authority, in cooperation with the competent authorities, has established ship waste reception facilities in accordance with the requirements of MARPOL 73/78 annexes.</a:t>
                      </a:r>
                    </a:p>
                    <a:p>
                      <a:pPr marL="171450" indent="-171450">
                        <a:lnSpc>
                          <a:spcPct val="115000"/>
                        </a:lnSpc>
                        <a:spcAft>
                          <a:spcPts val="800"/>
                        </a:spcAft>
                        <a:buFontTx/>
                        <a:buChar char="-"/>
                      </a:pPr>
                      <a:r>
                        <a:rPr lang="en-US" sz="1100" dirty="0"/>
                        <a:t>Jordan acceded to the 1997 Protocol to the International Convention for the Prevention of Pollution from Ships, Annex VI, “Prevention of Air Pollution from Ships,” 2015.</a:t>
                      </a:r>
                    </a:p>
                    <a:p>
                      <a:pPr marL="171450" indent="-171450">
                        <a:lnSpc>
                          <a:spcPct val="115000"/>
                        </a:lnSpc>
                        <a:spcAft>
                          <a:spcPts val="800"/>
                        </a:spcAft>
                        <a:buFontTx/>
                        <a:buChar char="-"/>
                      </a:pPr>
                      <a:r>
                        <a:rPr lang="en-US" sz="1100" dirty="0"/>
                        <a:t>Jordan signed the BMC Ballast Water Agreement for the treatment of ballast water on ships in 2014 to ensure that appropriate measures are in place to protect and preserve the marine environment.</a:t>
                      </a:r>
                    </a:p>
                    <a:p>
                      <a:pPr marL="171450" indent="-171450">
                        <a:lnSpc>
                          <a:spcPct val="115000"/>
                        </a:lnSpc>
                        <a:spcAft>
                          <a:spcPts val="800"/>
                        </a:spcAft>
                        <a:buFontTx/>
                        <a:buChar char="-"/>
                      </a:pPr>
                      <a:r>
                        <a:rPr lang="en-US" sz="1100" dirty="0"/>
                        <a:t>Jordan is one of participant countries in the new IMO project (</a:t>
                      </a:r>
                      <a:r>
                        <a:rPr lang="en-US" sz="1100" dirty="0" err="1"/>
                        <a:t>GloFoulung</a:t>
                      </a:r>
                      <a:r>
                        <a:rPr lang="en-US" sz="1100" dirty="0"/>
                        <a:t>).</a:t>
                      </a:r>
                    </a:p>
                    <a:p>
                      <a:pPr marL="171450" indent="-171450">
                        <a:lnSpc>
                          <a:spcPct val="115000"/>
                        </a:lnSpc>
                        <a:spcAft>
                          <a:spcPts val="800"/>
                        </a:spcAft>
                        <a:buFontTx/>
                        <a:buChar char="-"/>
                      </a:pPr>
                      <a:r>
                        <a:rPr lang="en-US" sz="1100" dirty="0"/>
                        <a:t>Jordan is also an active member of the Clean Sea Network (CSN) (</a:t>
                      </a:r>
                      <a:r>
                        <a:rPr lang="en-US" sz="1100" dirty="0" err="1"/>
                        <a:t>CleanSeaNet</a:t>
                      </a:r>
                      <a:r>
                        <a:rPr lang="en-US" sz="1100" dirty="0"/>
                        <a:t> is a European satellite oil spill monitoring service, established by the European Maritime Safety Agency (EMSA) and operated since April 2007).</a:t>
                      </a:r>
                    </a:p>
                  </a:txBody>
                  <a:tcPr marL="68580" marR="68580" marT="0" marB="0"/>
                </a:tc>
                <a:extLst>
                  <a:ext uri="{0D108BD9-81ED-4DB2-BD59-A6C34878D82A}">
                    <a16:rowId xmlns:a16="http://schemas.microsoft.com/office/drawing/2014/main" val="287391114"/>
                  </a:ext>
                </a:extLst>
              </a:tr>
              <a:tr h="2018117">
                <a:tc>
                  <a:txBody>
                    <a:bodyPr/>
                    <a:lstStyle/>
                    <a:p>
                      <a:pPr>
                        <a:lnSpc>
                          <a:spcPct val="115000"/>
                        </a:lnSpc>
                        <a:spcAft>
                          <a:spcPts val="800"/>
                        </a:spcAft>
                      </a:pPr>
                      <a:r>
                        <a:rPr lang="es-ES" sz="1100" dirty="0">
                          <a:solidFill>
                            <a:schemeClr val="tx1"/>
                          </a:solidFill>
                        </a:rPr>
                        <a:t>Exchange </a:t>
                      </a:r>
                      <a:r>
                        <a:rPr lang="es-ES" sz="1100" err="1">
                          <a:solidFill>
                            <a:schemeClr val="tx1"/>
                          </a:solidFill>
                        </a:rPr>
                        <a:t>of</a:t>
                      </a:r>
                      <a:r>
                        <a:rPr lang="es-ES" sz="1100" dirty="0">
                          <a:solidFill>
                            <a:schemeClr val="tx1"/>
                          </a:solidFill>
                        </a:rPr>
                        <a:t> </a:t>
                      </a:r>
                      <a:r>
                        <a:rPr lang="es-ES" sz="1100" err="1">
                          <a:solidFill>
                            <a:schemeClr val="tx1"/>
                          </a:solidFill>
                        </a:rPr>
                        <a:t>information</a:t>
                      </a:r>
                      <a:r>
                        <a:rPr lang="es-ES" sz="1100" dirty="0">
                          <a:solidFill>
                            <a:schemeClr val="tx1"/>
                          </a:solidFill>
                        </a:rPr>
                        <a:t>, </a:t>
                      </a:r>
                      <a:r>
                        <a:rPr lang="es-ES" sz="1100" err="1">
                          <a:solidFill>
                            <a:schemeClr val="tx1"/>
                          </a:solidFill>
                        </a:rPr>
                        <a:t>expertise</a:t>
                      </a:r>
                      <a:r>
                        <a:rPr lang="es-ES" sz="1100" dirty="0">
                          <a:solidFill>
                            <a:schemeClr val="tx1"/>
                          </a:solidFill>
                        </a:rPr>
                        <a:t>, </a:t>
                      </a:r>
                      <a:r>
                        <a:rPr lang="es-ES" sz="1100" err="1">
                          <a:solidFill>
                            <a:schemeClr val="tx1"/>
                          </a:solidFill>
                        </a:rPr>
                        <a:t>technical</a:t>
                      </a:r>
                      <a:r>
                        <a:rPr lang="es-ES" sz="1100" dirty="0">
                          <a:solidFill>
                            <a:schemeClr val="tx1"/>
                          </a:solidFill>
                        </a:rPr>
                        <a:t> </a:t>
                      </a:r>
                      <a:r>
                        <a:rPr lang="es-ES" sz="1100" err="1">
                          <a:solidFill>
                            <a:schemeClr val="tx1"/>
                          </a:solidFill>
                        </a:rPr>
                        <a:t>assistance</a:t>
                      </a:r>
                      <a:r>
                        <a:rPr lang="es-ES" sz="1100" dirty="0">
                          <a:solidFill>
                            <a:schemeClr val="tx1"/>
                          </a:solidFill>
                        </a:rPr>
                        <a:t> and </a:t>
                      </a:r>
                      <a:r>
                        <a:rPr lang="es-ES" sz="1100" err="1">
                          <a:solidFill>
                            <a:schemeClr val="tx1"/>
                          </a:solidFill>
                        </a:rPr>
                        <a:t>best</a:t>
                      </a:r>
                      <a:r>
                        <a:rPr lang="es-ES" sz="1100" dirty="0">
                          <a:solidFill>
                            <a:schemeClr val="tx1"/>
                          </a:solidFill>
                        </a:rPr>
                        <a:t> </a:t>
                      </a:r>
                      <a:r>
                        <a:rPr lang="es-ES" sz="1100" err="1">
                          <a:solidFill>
                            <a:schemeClr val="tx1"/>
                          </a:solidFill>
                        </a:rPr>
                        <a:t>practices</a:t>
                      </a:r>
                    </a:p>
                  </a:txBody>
                  <a:tcPr marL="68580" marR="68580" marT="0" marB="0"/>
                </a:tc>
                <a:tc>
                  <a:txBody>
                    <a:bodyPr/>
                    <a:lstStyle/>
                    <a:p>
                      <a:pPr>
                        <a:lnSpc>
                          <a:spcPct val="115000"/>
                        </a:lnSpc>
                        <a:spcAft>
                          <a:spcPts val="800"/>
                        </a:spcAft>
                      </a:pPr>
                      <a:endParaRPr lang="es-ES" sz="1100"/>
                    </a:p>
                  </a:txBody>
                  <a:tcPr marL="68580" marR="68580" marT="0" marB="0"/>
                </a:tc>
                <a:tc>
                  <a:txBody>
                    <a:bodyPr/>
                    <a:lstStyle/>
                    <a:p>
                      <a:pPr marL="0" indent="0">
                        <a:lnSpc>
                          <a:spcPct val="115000"/>
                        </a:lnSpc>
                        <a:spcAft>
                          <a:spcPts val="800"/>
                        </a:spcAft>
                        <a:buFontTx/>
                        <a:buNone/>
                      </a:pPr>
                      <a:r>
                        <a:rPr lang="en-US" sz="1100" dirty="0"/>
                        <a:t>- The Authority works in cooperation with the competent authorities to develop a system for dealing with hazardous and harmful materials, including:</a:t>
                      </a:r>
                    </a:p>
                    <a:p>
                      <a:pPr marL="0" indent="0">
                        <a:lnSpc>
                          <a:spcPct val="115000"/>
                        </a:lnSpc>
                        <a:spcAft>
                          <a:spcPts val="800"/>
                        </a:spcAft>
                        <a:buFontTx/>
                        <a:buNone/>
                      </a:pPr>
                      <a:r>
                        <a:rPr lang="en-US" sz="1100" dirty="0"/>
                        <a:t>The Establishment and implementation of a management system for all activities related to dangerous goods.</a:t>
                      </a:r>
                    </a:p>
                    <a:p>
                      <a:pPr marL="0" indent="0">
                        <a:lnSpc>
                          <a:spcPct val="115000"/>
                        </a:lnSpc>
                        <a:spcAft>
                          <a:spcPts val="800"/>
                        </a:spcAft>
                        <a:buFontTx/>
                        <a:buNone/>
                      </a:pPr>
                      <a:r>
                        <a:rPr lang="en-US" sz="1100" dirty="0"/>
                        <a:t>Working to develop a training program for workers in ports and on ships concerned with dangerous goods and following up on its implementation.</a:t>
                      </a:r>
                    </a:p>
                    <a:p>
                      <a:pPr marL="0" indent="0">
                        <a:lnSpc>
                          <a:spcPct val="115000"/>
                        </a:lnSpc>
                        <a:spcAft>
                          <a:spcPts val="800"/>
                        </a:spcAft>
                        <a:buFontTx/>
                        <a:buNone/>
                      </a:pPr>
                      <a:r>
                        <a:rPr lang="en-US" sz="1100" dirty="0"/>
                        <a:t>Provide detailed instructions on emergency response and medical first aid related to incidents involving dangerous goods.</a:t>
                      </a:r>
                      <a:endParaRPr lang="es-ES" sz="1100" dirty="0"/>
                    </a:p>
                    <a:p>
                      <a:pPr>
                        <a:lnSpc>
                          <a:spcPct val="115000"/>
                        </a:lnSpc>
                        <a:spcAft>
                          <a:spcPts val="800"/>
                        </a:spcAft>
                      </a:pPr>
                      <a:endParaRPr lang="es-ES" sz="1100" dirty="0"/>
                    </a:p>
                  </a:txBody>
                  <a:tcPr marL="68580" marR="68580" marT="0" marB="0"/>
                </a:tc>
                <a:extLst>
                  <a:ext uri="{0D108BD9-81ED-4DB2-BD59-A6C34878D82A}">
                    <a16:rowId xmlns:a16="http://schemas.microsoft.com/office/drawing/2014/main" val="665532744"/>
                  </a:ext>
                </a:extLst>
              </a:tr>
              <a:tr h="978585">
                <a:tc>
                  <a:txBody>
                    <a:bodyPr/>
                    <a:lstStyle/>
                    <a:p>
                      <a:pPr>
                        <a:lnSpc>
                          <a:spcPct val="115000"/>
                        </a:lnSpc>
                        <a:spcAft>
                          <a:spcPts val="800"/>
                        </a:spcAft>
                      </a:pPr>
                      <a:r>
                        <a:rPr lang="es-ES" sz="1100" err="1">
                          <a:solidFill>
                            <a:schemeClr val="tx1"/>
                          </a:solidFill>
                        </a:rPr>
                        <a:t>Other</a:t>
                      </a:r>
                      <a:endParaRPr lang="es-ES" sz="1100">
                        <a:solidFill>
                          <a:schemeClr val="tx1"/>
                        </a:solidFill>
                      </a:endParaRPr>
                    </a:p>
                  </a:txBody>
                  <a:tcPr marL="68580" marR="68580" marT="0" marB="0"/>
                </a:tc>
                <a:tc>
                  <a:txBody>
                    <a:bodyPr/>
                    <a:lstStyle/>
                    <a:p>
                      <a:pPr>
                        <a:lnSpc>
                          <a:spcPct val="115000"/>
                        </a:lnSpc>
                        <a:spcAft>
                          <a:spcPts val="800"/>
                        </a:spcAft>
                      </a:pPr>
                      <a:endParaRPr lang="es-ES" sz="1100"/>
                    </a:p>
                  </a:txBody>
                  <a:tcPr marL="68580" marR="68580" marT="0" marB="0"/>
                </a:tc>
                <a:tc>
                  <a:txBody>
                    <a:bodyPr/>
                    <a:lstStyle/>
                    <a:p>
                      <a:pPr>
                        <a:lnSpc>
                          <a:spcPct val="115000"/>
                        </a:lnSpc>
                        <a:spcAft>
                          <a:spcPts val="800"/>
                        </a:spcAft>
                      </a:pPr>
                      <a:endParaRPr lang="es-ES" sz="1100" dirty="0"/>
                    </a:p>
                  </a:txBody>
                  <a:tcPr marL="68580" marR="68580" marT="0" marB="0"/>
                </a:tc>
                <a:extLst>
                  <a:ext uri="{0D108BD9-81ED-4DB2-BD59-A6C34878D82A}">
                    <a16:rowId xmlns:a16="http://schemas.microsoft.com/office/drawing/2014/main" val="4117730659"/>
                  </a:ext>
                </a:extLst>
              </a:tr>
            </a:tbl>
          </a:graphicData>
        </a:graphic>
      </p:graphicFrame>
      <p:pic>
        <p:nvPicPr>
          <p:cNvPr id="6" name="Picture 3" descr="A picture containing icon&#10;&#10;Description automatically generated">
            <a:extLst>
              <a:ext uri="{FF2B5EF4-FFF2-40B4-BE49-F238E27FC236}">
                <a16:creationId xmlns:a16="http://schemas.microsoft.com/office/drawing/2014/main" id="{39E8E041-09BE-9506-536F-DC0F6D6C6883}"/>
              </a:ext>
            </a:extLst>
          </p:cNvPr>
          <p:cNvPicPr>
            <a:picLocks noChangeAspect="1"/>
          </p:cNvPicPr>
          <p:nvPr/>
        </p:nvPicPr>
        <p:blipFill>
          <a:blip r:embed="rId2"/>
          <a:stretch>
            <a:fillRect/>
          </a:stretch>
        </p:blipFill>
        <p:spPr>
          <a:xfrm>
            <a:off x="11391899" y="6147642"/>
            <a:ext cx="519565" cy="465852"/>
          </a:xfrm>
          <a:prstGeom prst="rect">
            <a:avLst/>
          </a:prstGeom>
        </p:spPr>
      </p:pic>
    </p:spTree>
    <p:extLst>
      <p:ext uri="{BB962C8B-B14F-4D97-AF65-F5344CB8AC3E}">
        <p14:creationId xmlns:p14="http://schemas.microsoft.com/office/powerpoint/2010/main" val="2762954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94E7CD5FE1C349BC6C3617F88D5CDE" ma:contentTypeVersion="4" ma:contentTypeDescription="Create a new document." ma:contentTypeScope="" ma:versionID="24bfcb330509464d2d3b2e15835955f0">
  <xsd:schema xmlns:xsd="http://www.w3.org/2001/XMLSchema" xmlns:xs="http://www.w3.org/2001/XMLSchema" xmlns:p="http://schemas.microsoft.com/office/2006/metadata/properties" xmlns:ns2="43ebce6f-f856-4143-8e92-9fe0a8162dd5" targetNamespace="http://schemas.microsoft.com/office/2006/metadata/properties" ma:root="true" ma:fieldsID="70a41937fd9b1422f55a177d906f7fe9" ns2:_="">
    <xsd:import namespace="43ebce6f-f856-4143-8e92-9fe0a8162d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ebce6f-f856-4143-8e92-9fe0a8162d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94CD48-82F3-46B7-833B-8EEFBB40EE97}">
  <ds:schemaRefs>
    <ds:schemaRef ds:uri="http://schemas.microsoft.com/office/2006/documentManagement/types"/>
    <ds:schemaRef ds:uri="http://purl.org/dc/terms/"/>
    <ds:schemaRef ds:uri="43ebce6f-f856-4143-8e92-9fe0a8162dd5"/>
    <ds:schemaRef ds:uri="http://purl.org/dc/elements/1.1/"/>
    <ds:schemaRef ds:uri="http://schemas.openxmlformats.org/package/2006/metadata/core-properties"/>
    <ds:schemaRef ds:uri="http://www.w3.org/XML/1998/namespace"/>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D0942D6-CD9F-41EC-833F-1E1BA5627C91}">
  <ds:schemaRefs>
    <ds:schemaRef ds:uri="43ebce6f-f856-4143-8e92-9fe0a8162d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31D57D-1DB0-4AF6-AF39-85E4F2E533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962</TotalTime>
  <Words>3906</Words>
  <Application>Microsoft Office PowerPoint</Application>
  <PresentationFormat>Widescreen</PresentationFormat>
  <Paragraphs>211</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Calibri</vt:lpstr>
      <vt:lpstr>Calibri Light</vt:lpstr>
      <vt:lpstr>Georgia</vt:lpstr>
      <vt:lpstr>Open Sans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Salazar Olivan</dc:creator>
  <cp:lastModifiedBy>Adriana Salazar Olivan</cp:lastModifiedBy>
  <cp:revision>51</cp:revision>
  <dcterms:created xsi:type="dcterms:W3CDTF">2023-02-02T09:26:37Z</dcterms:created>
  <dcterms:modified xsi:type="dcterms:W3CDTF">2024-09-30T13:11:37Z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0x010100B694E7CD5FE1C349BC6C3617F88D5CDE</vt:lpwstr>
  </property>
</Properties>
</file>